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5"/>
    <p:sldMasterId id="21474837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y="5143500" cx="9144000"/>
  <p:notesSz cx="6858000" cy="9144000"/>
  <p:embeddedFontLst>
    <p:embeddedFont>
      <p:font typeface="Roboto Thin"/>
      <p:regular r:id="rId76"/>
      <p:bold r:id="rId77"/>
      <p:italic r:id="rId78"/>
      <p:boldItalic r:id="rId79"/>
    </p:embeddedFont>
    <p:embeddedFont>
      <p:font typeface="Roboto Medium"/>
      <p:regular r:id="rId80"/>
      <p:bold r:id="rId81"/>
      <p:italic r:id="rId82"/>
      <p:boldItalic r:id="rId83"/>
    </p:embeddedFont>
    <p:embeddedFont>
      <p:font typeface="Roboto"/>
      <p:regular r:id="rId84"/>
      <p:bold r:id="rId85"/>
      <p:italic r:id="rId86"/>
      <p:boldItalic r:id="rId87"/>
    </p:embeddedFont>
    <p:embeddedFont>
      <p:font typeface="Inconsolata"/>
      <p:regular r:id="rId88"/>
      <p:bold r:id="rId89"/>
    </p:embeddedFont>
    <p:embeddedFont>
      <p:font typeface="Roboto Light"/>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1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591CB8-357E-46F1-9FA0-AEC1CDC5BD8E}">
  <a:tblStyle styleId="{45591CB8-357E-46F1-9FA0-AEC1CDC5BD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1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regular.fntdata"/><Relationship Id="rId83" Type="http://schemas.openxmlformats.org/officeDocument/2006/relationships/font" Target="fonts/RobotoMedium-boldItalic.fntdata"/><Relationship Id="rId42" Type="http://schemas.openxmlformats.org/officeDocument/2006/relationships/slide" Target="slides/slide35.xml"/><Relationship Id="rId86" Type="http://schemas.openxmlformats.org/officeDocument/2006/relationships/font" Target="fonts/Roboto-italic.fntdata"/><Relationship Id="rId41" Type="http://schemas.openxmlformats.org/officeDocument/2006/relationships/slide" Target="slides/slide34.xml"/><Relationship Id="rId85" Type="http://schemas.openxmlformats.org/officeDocument/2006/relationships/font" Target="fonts/Roboto-bold.fntdata"/><Relationship Id="rId44" Type="http://schemas.openxmlformats.org/officeDocument/2006/relationships/slide" Target="slides/slide37.xml"/><Relationship Id="rId88" Type="http://schemas.openxmlformats.org/officeDocument/2006/relationships/font" Target="fonts/Inconsolata-regular.fntdata"/><Relationship Id="rId43" Type="http://schemas.openxmlformats.org/officeDocument/2006/relationships/slide" Target="slides/slide36.xml"/><Relationship Id="rId87" Type="http://schemas.openxmlformats.org/officeDocument/2006/relationships/font" Target="fonts/Roboto-bold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Inconsolata-bold.fntdata"/><Relationship Id="rId80" Type="http://schemas.openxmlformats.org/officeDocument/2006/relationships/font" Target="fonts/RobotoMedium-regular.fntdata"/><Relationship Id="rId82" Type="http://schemas.openxmlformats.org/officeDocument/2006/relationships/font" Target="fonts/RobotoMedium-italic.fntdata"/><Relationship Id="rId81" Type="http://schemas.openxmlformats.org/officeDocument/2006/relationships/font" Target="fonts/Roboto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RobotoThin-bold.fntdata"/><Relationship Id="rId32" Type="http://schemas.openxmlformats.org/officeDocument/2006/relationships/slide" Target="slides/slide25.xml"/><Relationship Id="rId76" Type="http://schemas.openxmlformats.org/officeDocument/2006/relationships/font" Target="fonts/RobotoThin-regular.fntdata"/><Relationship Id="rId35" Type="http://schemas.openxmlformats.org/officeDocument/2006/relationships/slide" Target="slides/slide28.xml"/><Relationship Id="rId79" Type="http://schemas.openxmlformats.org/officeDocument/2006/relationships/font" Target="fonts/RobotoThin-boldItalic.fntdata"/><Relationship Id="rId34" Type="http://schemas.openxmlformats.org/officeDocument/2006/relationships/slide" Target="slides/slide27.xml"/><Relationship Id="rId78" Type="http://schemas.openxmlformats.org/officeDocument/2006/relationships/font" Target="fonts/RobotoThin-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Light-bold.fntdata"/><Relationship Id="rId90" Type="http://schemas.openxmlformats.org/officeDocument/2006/relationships/font" Target="fonts/RobotoLight-regular.fntdata"/><Relationship Id="rId93" Type="http://schemas.openxmlformats.org/officeDocument/2006/relationships/font" Target="fonts/RobotoLight-boldItalic.fntdata"/><Relationship Id="rId92" Type="http://schemas.openxmlformats.org/officeDocument/2006/relationships/font" Target="fonts/RobotoLight-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406ab4c8e3_2_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406ab4c8e3_2_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1" name="Google Shape;1051;g406ab4c8e3_2_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406ab4c8e3_2_10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3" name="Google Shape;1123;g406ab4c8e3_2_1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4" name="Google Shape;1124;g406ab4c8e3_2_1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406ab4c8e3_2_1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g406ab4c8e3_2_1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5" name="Google Shape;1135;g406ab4c8e3_2_1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4c573953b3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4c573953b3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4c573953b3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4c573953b3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4ed8686b0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4ed8686b0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54f9936532_0_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77" name="Google Shape;1177;g54f9936532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406ab4c8e3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Google Shape;1197;g406ab4c8e3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98" name="Google Shape;1198;g406ab4c8e3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406ab4c8e3_2_1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406ab4c8e3_2_1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05" name="Google Shape;1205;g406ab4c8e3_2_1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406ab4c8e3_2_16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11" name="Google Shape;1211;g406ab4c8e3_2_16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406ab4c8e3_2_17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21" name="Google Shape;1221;g406ab4c8e3_2_17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406ab4c8e3_2_3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shutterstock_318903803</a:t>
            </a:r>
            <a:endParaRPr/>
          </a:p>
        </p:txBody>
      </p:sp>
      <p:sp>
        <p:nvSpPr>
          <p:cNvPr id="1057" name="Google Shape;1057;g406ab4c8e3_2_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406ab4c8e3_2_1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37" name="Google Shape;1237;g406ab4c8e3_2_1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406ab4c8e3_2_1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45" name="Google Shape;1245;g406ab4c8e3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4c573953b3_0_223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3" name="Google Shape;1253;g4c573953b3_0_223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406ab4c8e3_2_1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71" name="Google Shape;1271;g406ab4c8e3_2_1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406ab4c8e3_2_19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78" name="Google Shape;1278;g406ab4c8e3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406ab4c8e3_2_2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4" name="Google Shape;1284;g406ab4c8e3_2_2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do not include footer, but include header</a:t>
            </a:r>
            <a:endParaRPr sz="1300"/>
          </a:p>
        </p:txBody>
      </p:sp>
      <p:sp>
        <p:nvSpPr>
          <p:cNvPr id="1285" name="Google Shape;1285;g406ab4c8e3_2_2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4d6c27cb11_0_10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6" name="Google Shape;1296;g4d6c27cb11_0_10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297" name="Google Shape;1297;g4d6c27cb11_0_10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4d6c27cb11_0_12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0" name="Google Shape;1310;g4d6c27cb11_0_1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311" name="Google Shape;1311;g4d6c27cb11_0_1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406ab4c8e3_2_27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29" name="Google Shape;1329;g406ab4c8e3_2_2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4c573953b3_0_226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37" name="Google Shape;1337;g4c573953b3_0_226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406ab4c8e3_2_4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shutterstock_443777587</a:t>
            </a:r>
            <a:endParaRPr/>
          </a:p>
        </p:txBody>
      </p:sp>
      <p:sp>
        <p:nvSpPr>
          <p:cNvPr id="1063" name="Google Shape;1063;g406ab4c8e3_2_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4c573953b3_0_228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44" name="Google Shape;1344;g4c573953b3_0_228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4c573953b3_0_22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1353" name="Google Shape;1353;g4c573953b3_0_229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4d6c27cb11_0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61" name="Google Shape;1361;g4d6c27cb11_0_14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4c573953b3_0_231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Include the text with the image</a:t>
            </a:r>
            <a:endParaRPr sz="1300">
              <a:solidFill>
                <a:schemeClr val="dk1"/>
              </a:solidFill>
            </a:endParaRPr>
          </a:p>
          <a:p>
            <a:pPr indent="0" lvl="0" marL="0" rtl="0" algn="l">
              <a:spcBef>
                <a:spcPts val="0"/>
              </a:spcBef>
              <a:spcAft>
                <a:spcPts val="0"/>
              </a:spcAft>
              <a:buNone/>
            </a:pPr>
            <a:r>
              <a:t/>
            </a:r>
            <a:endParaRPr/>
          </a:p>
        </p:txBody>
      </p:sp>
      <p:sp>
        <p:nvSpPr>
          <p:cNvPr id="1369" name="Google Shape;1369;g4c573953b3_0_23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4c573953b3_0_232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80" name="Google Shape;1380;g4c573953b3_0_232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4c573953b3_0_23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93" name="Google Shape;1393;g4c573953b3_0_237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4d6c27cb11_0_15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11" name="Google Shape;1411;g4d6c27cb11_0_15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4d6c27cb11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4d6c27cb11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text is separate from images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4d6c27cb1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4d6c27cb1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4d6c27cb1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4d6c27cb1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406ab4c8e3_2_4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shutterstock_333221423</a:t>
            </a:r>
            <a:endParaRPr/>
          </a:p>
        </p:txBody>
      </p:sp>
      <p:sp>
        <p:nvSpPr>
          <p:cNvPr id="1069" name="Google Shape;1069;g406ab4c8e3_2_4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4d6c27cb1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4d6c27cb1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4d6c27cb1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4d6c27cb11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406ab4c8e3_2_48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8" name="Google Shape;1478;g406ab4c8e3_2_48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79" name="Google Shape;1479;g406ab4c8e3_2_48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406ab4c8e3_2_4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86" name="Google Shape;1486;g406ab4c8e3_2_4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4d6c27cb11_0_18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4d6c27cb11_0_1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93" name="Google Shape;1493;g4d6c27cb11_0_1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406ab4c8e3_2_50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04" name="Google Shape;1504;g406ab4c8e3_2_5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406ab4c8e3_2_51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13" name="Google Shape;1513;g406ab4c8e3_2_5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4d6c27cb1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4d6c27cb1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406ab4c8e3_2_53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37" name="Google Shape;1537;g406ab4c8e3_2_5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406ab4c8e3_2_54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43" name="Google Shape;1543;g406ab4c8e3_2_54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406ab4c8e3_2_5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76" name="Google Shape;1076;g406ab4c8e3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406ab4c8e3_2_5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51" name="Google Shape;1551;g406ab4c8e3_2_5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406ab4c8e3_2_5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60" name="Google Shape;1560;g406ab4c8e3_2_5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406ab4c8e3_2_5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68" name="Google Shape;1568;g406ab4c8e3_2_5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406ab4c8e3_2_57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76" name="Google Shape;1576;g406ab4c8e3_2_5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406ab4c8e3_2_5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4" name="Google Shape;1584;g406ab4c8e3_2_5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4ed8686b0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4ed8686b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4fa54ed34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4fa54ed34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406ab4c8e3_2_58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30" name="Google Shape;1630;g406ab4c8e3_2_5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406ab4c8e3_2_58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38" name="Google Shape;1638;g406ab4c8e3_2_58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4ed8686b0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4ed8686b0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406ab4c8e3_2_5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g406ab4c8e3_2_5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3" name="Google Shape;1083;g406ab4c8e3_2_5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4ed8686b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4ed8686b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510f07db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510f07db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4fa54ed34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4fa54ed34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406ab4c8e3_2_61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93" name="Google Shape;1693;g406ab4c8e3_2_6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406ab4c8e3_2_62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99" name="Google Shape;1699;g406ab4c8e3_2_6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406ab4c8e3_2_6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09" name="Google Shape;1709;g406ab4c8e3_2_6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406ab4c8e3_2_6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15" name="Google Shape;1715;g406ab4c8e3_2_6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406ab4c8e3_2_6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2" name="Google Shape;1722;g406ab4c8e3_2_6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23" name="Google Shape;1723;g406ab4c8e3_2_6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406ab4c8e3_2_6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Google Shape;1729;g406ab4c8e3_2_6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30" name="Google Shape;1730;g406ab4c8e3_2_6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4c573953b3_0_202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90" name="Google Shape;1090;g4c573953b3_0_202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406ab4c8e3_2_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g406ab4c8e3_2_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07" name="Google Shape;1107;g406ab4c8e3_2_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406ab4c8e3_2_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3" name="Google Shape;1113;g406ab4c8e3_2_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14" name="Google Shape;1114;g406ab4c8e3_2_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7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1.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8.png"/><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4.png"/><Relationship Id="rId4" Type="http://schemas.openxmlformats.org/officeDocument/2006/relationships/image" Target="../media/image23.png"/><Relationship Id="rId5" Type="http://schemas.openxmlformats.org/officeDocument/2006/relationships/image" Target="../media/image38.png"/><Relationship Id="rId6" Type="http://schemas.openxmlformats.org/officeDocument/2006/relationships/image" Target="../media/image3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36.png"/><Relationship Id="rId6" Type="http://schemas.openxmlformats.org/officeDocument/2006/relationships/image" Target="../media/image4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9.png"/><Relationship Id="rId4" Type="http://schemas.openxmlformats.org/officeDocument/2006/relationships/image" Target="../media/image51.png"/><Relationship Id="rId5" Type="http://schemas.openxmlformats.org/officeDocument/2006/relationships/image" Target="../media/image4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56.png"/><Relationship Id="rId7" Type="http://schemas.openxmlformats.org/officeDocument/2006/relationships/image" Target="../media/image5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57.png"/><Relationship Id="rId6" Type="http://schemas.openxmlformats.org/officeDocument/2006/relationships/image" Target="../media/image64.png"/><Relationship Id="rId7" Type="http://schemas.openxmlformats.org/officeDocument/2006/relationships/image" Target="../media/image6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0.png"/><Relationship Id="rId4" Type="http://schemas.openxmlformats.org/officeDocument/2006/relationships/image" Target="../media/image66.png"/><Relationship Id="rId5" Type="http://schemas.openxmlformats.org/officeDocument/2006/relationships/image" Target="../media/image5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67.png"/><Relationship Id="rId8" Type="http://schemas.openxmlformats.org/officeDocument/2006/relationships/image" Target="../media/image7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2.png"/><Relationship Id="rId6" Type="http://schemas.openxmlformats.org/officeDocument/2006/relationships/image" Target="../media/image81.png"/><Relationship Id="rId7" Type="http://schemas.openxmlformats.org/officeDocument/2006/relationships/image" Target="../media/image78.png"/><Relationship Id="rId8" Type="http://schemas.openxmlformats.org/officeDocument/2006/relationships/image" Target="../media/image7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89.png"/><Relationship Id="rId4" Type="http://schemas.openxmlformats.org/officeDocument/2006/relationships/image" Target="../media/image80.png"/><Relationship Id="rId5" Type="http://schemas.openxmlformats.org/officeDocument/2006/relationships/image" Target="../media/image83.png"/><Relationship Id="rId6" Type="http://schemas.openxmlformats.org/officeDocument/2006/relationships/image" Target="../media/image8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 Id="rId3" Type="http://schemas.openxmlformats.org/officeDocument/2006/relationships/image" Target="../media/image86.png"/><Relationship Id="rId4" Type="http://schemas.openxmlformats.org/officeDocument/2006/relationships/image" Target="../media/image84.png"/><Relationship Id="rId9" Type="http://schemas.openxmlformats.org/officeDocument/2006/relationships/image" Target="../media/image93.png"/><Relationship Id="rId5" Type="http://schemas.openxmlformats.org/officeDocument/2006/relationships/image" Target="../media/image90.png"/><Relationship Id="rId6" Type="http://schemas.openxmlformats.org/officeDocument/2006/relationships/image" Target="../media/image82.png"/><Relationship Id="rId7" Type="http://schemas.openxmlformats.org/officeDocument/2006/relationships/image" Target="../media/image91.png"/><Relationship Id="rId8" Type="http://schemas.openxmlformats.org/officeDocument/2006/relationships/image" Target="../media/image10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92.png"/><Relationship Id="rId4" Type="http://schemas.openxmlformats.org/officeDocument/2006/relationships/image" Target="../media/image97.png"/><Relationship Id="rId9"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3" name="Google Shape;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84" name="Google Shape;8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4" name="Google Shape;94;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 name="Google Shape;103;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6" name="Shape 106"/>
        <p:cNvGrpSpPr/>
        <p:nvPr/>
      </p:nvGrpSpPr>
      <p:grpSpPr>
        <a:xfrm>
          <a:off x="0" y="0"/>
          <a:ext cx="0" cy="0"/>
          <a:chOff x="0" y="0"/>
          <a:chExt cx="0" cy="0"/>
        </a:xfrm>
      </p:grpSpPr>
      <p:sp>
        <p:nvSpPr>
          <p:cNvPr id="107" name="Google Shape;107;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 name="Google Shape;10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 name="Google Shape;112;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6" name="Google Shape;116;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8" name="Google Shape;118;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22" name="Google Shape;122;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24"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6" name="Google Shape;126;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8" name="Google Shape;128;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7" name="Google Shape;13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8" name="Google Shape;13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6" name="Google Shape;146;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8" name="Google Shape;14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2" name="Google Shape;152;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 name="Google Shape;154;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57" name="Google Shape;157;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8" name="Google Shape;168;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70" name="Shape 170"/>
        <p:cNvGrpSpPr/>
        <p:nvPr/>
      </p:nvGrpSpPr>
      <p:grpSpPr>
        <a:xfrm>
          <a:off x="0" y="0"/>
          <a:ext cx="0" cy="0"/>
          <a:chOff x="0" y="0"/>
          <a:chExt cx="0" cy="0"/>
        </a:xfrm>
      </p:grpSpPr>
      <p:sp>
        <p:nvSpPr>
          <p:cNvPr id="171" name="Google Shape;171;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 name="Google Shape;174;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5" name="Google Shape;175;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 name="Google Shape;17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 name="Google Shape;179;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80"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89" name="Google Shape;189;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91" name="Shape 191"/>
        <p:cNvGrpSpPr/>
        <p:nvPr/>
      </p:nvGrpSpPr>
      <p:grpSpPr>
        <a:xfrm>
          <a:off x="0" y="0"/>
          <a:ext cx="0" cy="0"/>
          <a:chOff x="0" y="0"/>
          <a:chExt cx="0" cy="0"/>
        </a:xfrm>
      </p:grpSpPr>
      <p:sp>
        <p:nvSpPr>
          <p:cNvPr id="192" name="Google Shape;192;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93" name="Google Shape;193;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5" name="Google Shape;195;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96" name="Google Shape;196;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 name="Google Shape;198;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 name="Google Shape;200;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20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 name="Google Shape;227;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228"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 name="Google Shape;23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 name="Google Shape;23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60"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 name="Google Shape;2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 name="Google Shape;2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7" name="Google Shape;2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 name="Google Shape;294;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97"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1" name="Google Shape;30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4" name="Google Shape;30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34"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 name="Google Shape;33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1" name="Google Shape;34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76" name="Shape 376"/>
        <p:cNvGrpSpPr/>
        <p:nvPr/>
      </p:nvGrpSpPr>
      <p:grpSpPr>
        <a:xfrm>
          <a:off x="0" y="0"/>
          <a:ext cx="0" cy="0"/>
          <a:chOff x="0" y="0"/>
          <a:chExt cx="0" cy="0"/>
        </a:xfrm>
      </p:grpSpPr>
      <p:sp>
        <p:nvSpPr>
          <p:cNvPr id="377" name="Google Shape;37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9" name="Google Shape;37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2" name="Google Shape;382;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423" name="Shape 423"/>
        <p:cNvGrpSpPr/>
        <p:nvPr/>
      </p:nvGrpSpPr>
      <p:grpSpPr>
        <a:xfrm>
          <a:off x="0" y="0"/>
          <a:ext cx="0" cy="0"/>
          <a:chOff x="0" y="0"/>
          <a:chExt cx="0" cy="0"/>
        </a:xfrm>
      </p:grpSpPr>
      <p:sp>
        <p:nvSpPr>
          <p:cNvPr id="424" name="Google Shape;42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9" name="Google Shape;429;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70" name="Shape 470"/>
        <p:cNvGrpSpPr/>
        <p:nvPr/>
      </p:nvGrpSpPr>
      <p:grpSpPr>
        <a:xfrm>
          <a:off x="0" y="0"/>
          <a:ext cx="0" cy="0"/>
          <a:chOff x="0" y="0"/>
          <a:chExt cx="0" cy="0"/>
        </a:xfrm>
      </p:grpSpPr>
      <p:sp>
        <p:nvSpPr>
          <p:cNvPr id="471" name="Google Shape;471;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92"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7" name="Google Shape;497;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0" name="Google Shape;500;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512" name="Shape 512"/>
        <p:cNvGrpSpPr/>
        <p:nvPr/>
      </p:nvGrpSpPr>
      <p:grpSpPr>
        <a:xfrm>
          <a:off x="0" y="0"/>
          <a:ext cx="0" cy="0"/>
          <a:chOff x="0" y="0"/>
          <a:chExt cx="0" cy="0"/>
        </a:xfrm>
      </p:grpSpPr>
      <p:sp>
        <p:nvSpPr>
          <p:cNvPr id="513" name="Google Shape;51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36" name="Google Shape;536;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539"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3" name="Google Shape;54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4" name="Google Shape;544;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6" name="Google Shape;546;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4" name="Google Shape;554;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58"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2" name="Google Shape;562;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3" name="Google Shape;56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5" name="Google Shape;565;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3" name="Google Shape;573;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77"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1" name="Google Shape;58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2" name="Google Shape;58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 name="Google Shape;58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2" name="Google Shape;592;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96"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3" name="Google Shape;60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11" name="Google Shape;61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615"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2" name="Google Shape;63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637"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1" name="Google Shape;64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4" name="Google Shape;64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4" name="Google Shape;654;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59"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6" name="Google Shape;676;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8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5" name="Google Shape;685;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6" name="Google Shape;686;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8" name="Google Shape;688;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8" name="Google Shape;698;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703"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7" name="Google Shape;707;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8" name="Google Shape;708;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0" name="Google Shape;710;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2" name="Google Shape;722;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728"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2" name="Google Shape;73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5" name="Google Shape;73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6" name="Google Shape;736;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7" name="Google Shape;747;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53"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7" name="Google Shape;757;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8" name="Google Shape;758;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0" name="Google Shape;760;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78"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2" name="Google Shape;78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3" name="Google Shape;783;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5" name="Google Shape;785;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803"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4" name="Google Shape;824;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83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5" name="Google Shape;83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8" name="Google Shape;83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2" name="Google Shape;852;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59"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87"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1" name="Google Shape;89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2" name="Google Shape;892;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4" name="Google Shape;894;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6" name="Google Shape;896;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8" name="Google Shape;908;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915" name="Shape 915"/>
        <p:cNvGrpSpPr/>
        <p:nvPr/>
      </p:nvGrpSpPr>
      <p:grpSpPr>
        <a:xfrm>
          <a:off x="0" y="0"/>
          <a:ext cx="0" cy="0"/>
          <a:chOff x="0" y="0"/>
          <a:chExt cx="0" cy="0"/>
        </a:xfrm>
      </p:grpSpPr>
      <p:sp>
        <p:nvSpPr>
          <p:cNvPr id="916" name="Google Shape;916;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8" name="Google Shape;918;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9" name="Google Shape;919;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1" name="Google Shape;921;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8" name="Google Shape;938;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946" name="Shape 946"/>
        <p:cNvGrpSpPr/>
        <p:nvPr/>
      </p:nvGrpSpPr>
      <p:grpSpPr>
        <a:xfrm>
          <a:off x="0" y="0"/>
          <a:ext cx="0" cy="0"/>
          <a:chOff x="0" y="0"/>
          <a:chExt cx="0" cy="0"/>
        </a:xfrm>
      </p:grpSpPr>
      <p:sp>
        <p:nvSpPr>
          <p:cNvPr id="947" name="Google Shape;947;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9" name="Google Shape;949;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0" name="Google Shape;950;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2" name="Google Shape;952;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9" name="Google Shape;969;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77" name="Shape 977"/>
        <p:cNvGrpSpPr/>
        <p:nvPr/>
      </p:nvGrpSpPr>
      <p:grpSpPr>
        <a:xfrm>
          <a:off x="0" y="0"/>
          <a:ext cx="0" cy="0"/>
          <a:chOff x="0" y="0"/>
          <a:chExt cx="0" cy="0"/>
        </a:xfrm>
      </p:grpSpPr>
      <p:sp>
        <p:nvSpPr>
          <p:cNvPr id="978" name="Google Shape;978;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0" name="Google Shape;980;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3" name="Google Shape;983;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008" name="Shape 1008"/>
        <p:cNvGrpSpPr/>
        <p:nvPr/>
      </p:nvGrpSpPr>
      <p:grpSpPr>
        <a:xfrm>
          <a:off x="0" y="0"/>
          <a:ext cx="0" cy="0"/>
          <a:chOff x="0" y="0"/>
          <a:chExt cx="0" cy="0"/>
        </a:xfrm>
      </p:grpSpPr>
      <p:sp>
        <p:nvSpPr>
          <p:cNvPr id="1009" name="Google Shape;100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1" name="Google Shape;101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12" name="Google Shape;101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4" name="Google Shape;101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1" name="Google Shape;1031;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39"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041" name="Google Shape;1041;p60"/>
          <p:cNvSpPr txBox="1"/>
          <p:nvPr>
            <p:ph type="title"/>
          </p:nvPr>
        </p:nvSpPr>
        <p:spPr>
          <a:xfrm>
            <a:off x="304800" y="0"/>
            <a:ext cx="5470526" cy="49039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042" name="Google Shape;1042;p60"/>
          <p:cNvCxnSpPr/>
          <p:nvPr/>
        </p:nvCxnSpPr>
        <p:spPr>
          <a:xfrm>
            <a:off x="0" y="490391"/>
            <a:ext cx="9144000" cy="0"/>
          </a:xfrm>
          <a:prstGeom prst="straightConnector1">
            <a:avLst/>
          </a:prstGeom>
          <a:noFill/>
          <a:ln cap="flat" cmpd="sng" w="41275">
            <a:solidFill>
              <a:srgbClr val="C83232"/>
            </a:solidFill>
            <a:prstDash val="solid"/>
            <a:miter lim="800000"/>
            <a:headEnd len="sm" w="sm" type="none"/>
            <a:tailEnd len="sm" w="sm" type="none"/>
          </a:ln>
        </p:spPr>
      </p:cxnSp>
      <p:sp>
        <p:nvSpPr>
          <p:cNvPr id="1043" name="Google Shape;104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4" name="Shape 1044"/>
        <p:cNvGrpSpPr/>
        <p:nvPr/>
      </p:nvGrpSpPr>
      <p:grpSpPr>
        <a:xfrm>
          <a:off x="0" y="0"/>
          <a:ext cx="0" cy="0"/>
          <a:chOff x="0" y="0"/>
          <a:chExt cx="0" cy="0"/>
        </a:xfrm>
      </p:grpSpPr>
      <p:sp>
        <p:nvSpPr>
          <p:cNvPr id="1045" name="Google Shape;1045;p6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6" name="Google Shape;1046;p6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7" name="Google Shape;1047;p6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1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0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0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40.png"/><Relationship Id="rId4" Type="http://schemas.openxmlformats.org/officeDocument/2006/relationships/image" Target="../media/image137.png"/><Relationship Id="rId9" Type="http://schemas.openxmlformats.org/officeDocument/2006/relationships/image" Target="../media/image136.png"/><Relationship Id="rId5" Type="http://schemas.openxmlformats.org/officeDocument/2006/relationships/image" Target="../media/image139.png"/><Relationship Id="rId6" Type="http://schemas.openxmlformats.org/officeDocument/2006/relationships/image" Target="../media/image115.png"/><Relationship Id="rId7" Type="http://schemas.openxmlformats.org/officeDocument/2006/relationships/image" Target="../media/image119.png"/><Relationship Id="rId8" Type="http://schemas.openxmlformats.org/officeDocument/2006/relationships/image" Target="../media/image107.png"/><Relationship Id="rId11" Type="http://schemas.openxmlformats.org/officeDocument/2006/relationships/image" Target="../media/image113.png"/><Relationship Id="rId10" Type="http://schemas.openxmlformats.org/officeDocument/2006/relationships/image" Target="../media/image132.png"/><Relationship Id="rId12" Type="http://schemas.openxmlformats.org/officeDocument/2006/relationships/image" Target="../media/image1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balsamiq.com/"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 Id="rId5" Type="http://schemas.openxmlformats.org/officeDocument/2006/relationships/hyperlink" Target="http://960.gs/" TargetMode="External"/><Relationship Id="rId6" Type="http://schemas.openxmlformats.org/officeDocument/2006/relationships/hyperlink" Target="https://guideguide.me/" TargetMode="External"/><Relationship Id="rId7" Type="http://schemas.openxmlformats.org/officeDocument/2006/relationships/hyperlink" Target="http://bit.ly/1sjYaFC" TargetMode="External"/><Relationship Id="rId8" Type="http://schemas.openxmlformats.org/officeDocument/2006/relationships/hyperlink" Target="http://www.designbygrid.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17.png"/><Relationship Id="rId4" Type="http://schemas.openxmlformats.org/officeDocument/2006/relationships/image" Target="../media/image110.png"/><Relationship Id="rId5" Type="http://schemas.openxmlformats.org/officeDocument/2006/relationships/image" Target="../media/image1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17.png"/><Relationship Id="rId4" Type="http://schemas.openxmlformats.org/officeDocument/2006/relationships/image" Target="../media/image110.png"/><Relationship Id="rId5" Type="http://schemas.openxmlformats.org/officeDocument/2006/relationships/image" Target="../media/image1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17.png"/><Relationship Id="rId4" Type="http://schemas.openxmlformats.org/officeDocument/2006/relationships/image" Target="../media/image110.png"/><Relationship Id="rId5" Type="http://schemas.openxmlformats.org/officeDocument/2006/relationships/image" Target="../media/image1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117.png"/><Relationship Id="rId4" Type="http://schemas.openxmlformats.org/officeDocument/2006/relationships/image" Target="../media/image122.png"/><Relationship Id="rId5" Type="http://schemas.openxmlformats.org/officeDocument/2006/relationships/image" Target="../media/image121.png"/><Relationship Id="rId6" Type="http://schemas.openxmlformats.org/officeDocument/2006/relationships/image" Target="../media/image1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17.png"/><Relationship Id="rId4" Type="http://schemas.openxmlformats.org/officeDocument/2006/relationships/image" Target="../media/image122.png"/><Relationship Id="rId5" Type="http://schemas.openxmlformats.org/officeDocument/2006/relationships/image" Target="../media/image121.png"/><Relationship Id="rId6" Type="http://schemas.openxmlformats.org/officeDocument/2006/relationships/image" Target="../media/image1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117.png"/><Relationship Id="rId4" Type="http://schemas.openxmlformats.org/officeDocument/2006/relationships/image" Target="../media/image122.png"/><Relationship Id="rId5" Type="http://schemas.openxmlformats.org/officeDocument/2006/relationships/image" Target="../media/image121.png"/><Relationship Id="rId6" Type="http://schemas.openxmlformats.org/officeDocument/2006/relationships/image" Target="../media/image1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1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1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17.png"/><Relationship Id="rId4" Type="http://schemas.openxmlformats.org/officeDocument/2006/relationships/image" Target="../media/image110.png"/><Relationship Id="rId5" Type="http://schemas.openxmlformats.org/officeDocument/2006/relationships/image" Target="../media/image1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24.png"/><Relationship Id="rId4" Type="http://schemas.openxmlformats.org/officeDocument/2006/relationships/image" Target="../media/image1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1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hyperlink" Target="http://www.lipsum.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1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 Id="rId3" Type="http://schemas.openxmlformats.org/officeDocument/2006/relationships/image" Target="../media/image19.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 Id="rId3" Type="http://schemas.openxmlformats.org/officeDocument/2006/relationships/image" Target="../media/image1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1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02.png"/><Relationship Id="rId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6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2.3</a:t>
            </a:r>
            <a:endParaRPr/>
          </a:p>
        </p:txBody>
      </p:sp>
      <p:sp>
        <p:nvSpPr>
          <p:cNvPr id="1054" name="Google Shape;1054;p62"/>
          <p:cNvSpPr txBox="1"/>
          <p:nvPr>
            <p:ph idx="2" type="title"/>
          </p:nvPr>
        </p:nvSpPr>
        <p:spPr>
          <a:xfrm>
            <a:off x="274350" y="1571100"/>
            <a:ext cx="8595300" cy="15054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Bootstrap Layouts and Responsive Designs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grpSp>
        <p:nvGrpSpPr>
          <p:cNvPr id="1126" name="Google Shape;1126;p71"/>
          <p:cNvGrpSpPr/>
          <p:nvPr/>
        </p:nvGrpSpPr>
        <p:grpSpPr>
          <a:xfrm>
            <a:off x="304810" y="788691"/>
            <a:ext cx="8067828" cy="3909204"/>
            <a:chOff x="14514" y="495833"/>
            <a:chExt cx="8672286" cy="4201638"/>
          </a:xfrm>
        </p:grpSpPr>
        <p:pic>
          <p:nvPicPr>
            <p:cNvPr id="1127" name="Google Shape;1127;p71"/>
            <p:cNvPicPr preferRelativeResize="0"/>
            <p:nvPr/>
          </p:nvPicPr>
          <p:blipFill rotWithShape="1">
            <a:blip r:embed="rId3">
              <a:alphaModFix/>
            </a:blip>
            <a:srcRect b="0" l="0" r="0" t="0"/>
            <a:stretch/>
          </p:blipFill>
          <p:spPr>
            <a:xfrm>
              <a:off x="14514" y="495833"/>
              <a:ext cx="6847114" cy="4201638"/>
            </a:xfrm>
            <a:prstGeom prst="rect">
              <a:avLst/>
            </a:prstGeom>
            <a:noFill/>
            <a:ln>
              <a:noFill/>
            </a:ln>
          </p:spPr>
        </p:pic>
        <p:sp>
          <p:nvSpPr>
            <p:cNvPr id="1128" name="Google Shape;1128;p71"/>
            <p:cNvSpPr txBox="1"/>
            <p:nvPr/>
          </p:nvSpPr>
          <p:spPr>
            <a:xfrm>
              <a:off x="6400800" y="2523350"/>
              <a:ext cx="2268600" cy="3765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1129" name="Google Shape;1129;p71"/>
            <p:cNvSpPr/>
            <p:nvPr/>
          </p:nvSpPr>
          <p:spPr>
            <a:xfrm>
              <a:off x="304800" y="899754"/>
              <a:ext cx="8382000" cy="20001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30" name="Google Shape;1130;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31" name="Google Shape;1131;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72"/>
          <p:cNvSpPr txBox="1"/>
          <p:nvPr/>
        </p:nvSpPr>
        <p:spPr>
          <a:xfrm>
            <a:off x="2544050" y="1443075"/>
            <a:ext cx="5770200" cy="25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indent="0" lvl="0" marL="0" rtl="0" algn="l">
              <a:spcBef>
                <a:spcPts val="0"/>
              </a:spcBef>
              <a:spcAft>
                <a:spcPts val="0"/>
              </a:spcAft>
              <a:buNone/>
            </a:pPr>
            <a:r>
              <a:rPr b="1" lang="en" sz="3600">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indent="0" lvl="0" marL="0" rtl="0" algn="l">
              <a:spcBef>
                <a:spcPts val="0"/>
              </a:spcBef>
              <a:spcAft>
                <a:spcPts val="0"/>
              </a:spcAft>
              <a:buNone/>
            </a:pPr>
            <a:r>
              <a:t/>
            </a:r>
            <a:endParaRPr sz="3600">
              <a:latin typeface="Roboto Light"/>
              <a:ea typeface="Roboto Light"/>
              <a:cs typeface="Roboto Light"/>
              <a:sym typeface="Roboto Light"/>
            </a:endParaRPr>
          </a:p>
        </p:txBody>
      </p:sp>
      <p:sp>
        <p:nvSpPr>
          <p:cNvPr id="1138" name="Google Shape;1138;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1144" name="Google Shape;1144;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#1:</a:t>
            </a:r>
            <a:r>
              <a:rPr lang="en">
                <a:solidFill>
                  <a:schemeClr val="dk1"/>
                </a:solidFill>
              </a:rPr>
              <a:t> UI Kit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45" name="Google Shape;1145;p73"/>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3"/>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47" name="Google Shape;1147;p73"/>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49" name="Google Shape;1149;p73"/>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50" name="Google Shape;1150;p73"/>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151" name="Google Shape;1151;p73"/>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1152" name="Google Shape;1152;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1158" name="Google Shape;1158;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#2: </a:t>
            </a:r>
            <a:r>
              <a:rPr lang="en">
                <a:solidFill>
                  <a:schemeClr val="dk1"/>
                </a:solidFill>
              </a:rPr>
              <a:t>Mobile Responsiveness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59" name="Google Shape;1159;p74"/>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4"/>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61" name="Google Shape;1161;p74"/>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4"/>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63" name="Google Shape;1163;p74"/>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64" name="Google Shape;1164;p74"/>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165" name="Google Shape;1165;p74"/>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1166" name="Google Shape;1166;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7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Warm-Up </a:t>
            </a:r>
            <a:r>
              <a:rPr b="1" lang="en" sz="3000"/>
              <a:t>Activity</a:t>
            </a:r>
            <a:r>
              <a:rPr b="1" lang="en" sz="3000"/>
              <a:t>:</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Component </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
        <p:nvSpPr>
          <p:cNvPr id="1172" name="Google Shape;1172;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73" name="Google Shape;1173;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4" name="Google Shape;1174;p7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180" name="Google Shape;1180;p76"/>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181" name="Google Shape;1181;p76"/>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6"/>
          <p:cNvSpPr txBox="1"/>
          <p:nvPr>
            <p:ph idx="1" type="subTitle"/>
          </p:nvPr>
        </p:nvSpPr>
        <p:spPr>
          <a:xfrm>
            <a:off x="100" y="27714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t>Hint: </a:t>
            </a:r>
            <a:r>
              <a:rPr lang="en" sz="1300"/>
              <a:t>Copy the Bootstrap CSS link. Then copy the code from any Bootstrap element or CSS.</a:t>
            </a:r>
            <a:endParaRPr sz="1300"/>
          </a:p>
        </p:txBody>
      </p:sp>
      <p:sp>
        <p:nvSpPr>
          <p:cNvPr id="1183" name="Google Shape;118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84" name="Google Shape;1184;p76"/>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76"/>
          <p:cNvGrpSpPr/>
          <p:nvPr/>
        </p:nvGrpSpPr>
        <p:grpSpPr>
          <a:xfrm>
            <a:off x="457200" y="997813"/>
            <a:ext cx="776889" cy="621300"/>
            <a:chOff x="457200" y="1378813"/>
            <a:chExt cx="776889" cy="621300"/>
          </a:xfrm>
        </p:grpSpPr>
        <p:sp>
          <p:nvSpPr>
            <p:cNvPr id="1186" name="Google Shape;1186;p76"/>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7" name="Google Shape;1187;p76"/>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76"/>
          <p:cNvGrpSpPr/>
          <p:nvPr/>
        </p:nvGrpSpPr>
        <p:grpSpPr>
          <a:xfrm>
            <a:off x="457200" y="1847725"/>
            <a:ext cx="776889" cy="621300"/>
            <a:chOff x="457200" y="1378813"/>
            <a:chExt cx="776889" cy="621300"/>
          </a:xfrm>
        </p:grpSpPr>
        <p:sp>
          <p:nvSpPr>
            <p:cNvPr id="1189" name="Google Shape;1189;p76"/>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0" name="Google Shape;1190;p76"/>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76"/>
          <p:cNvSpPr txBox="1"/>
          <p:nvPr>
            <p:ph idx="2" type="subTitle"/>
          </p:nvPr>
        </p:nvSpPr>
        <p:spPr>
          <a:xfrm>
            <a:off x="-122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Like you did in the last class, quickly create an HTML webpage.</a:t>
            </a:r>
            <a:endParaRPr/>
          </a:p>
        </p:txBody>
      </p:sp>
      <p:sp>
        <p:nvSpPr>
          <p:cNvPr id="1192" name="Google Shape;1192;p76"/>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6"/>
          <p:cNvSpPr txBox="1"/>
          <p:nvPr>
            <p:ph idx="3" type="subTitle"/>
          </p:nvPr>
        </p:nvSpPr>
        <p:spPr>
          <a:xfrm>
            <a:off x="12175" y="18525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Add in a Bootstrap component of your choosing.</a:t>
            </a:r>
            <a:endParaRPr/>
          </a:p>
        </p:txBody>
      </p:sp>
      <p:pic>
        <p:nvPicPr>
          <p:cNvPr id="1194" name="Google Shape;1194;p76"/>
          <p:cNvPicPr preferRelativeResize="0"/>
          <p:nvPr/>
        </p:nvPicPr>
        <p:blipFill>
          <a:blip r:embed="rId3">
            <a:alphaModFix/>
          </a:blip>
          <a:stretch>
            <a:fillRect/>
          </a:stretch>
        </p:blipFill>
        <p:spPr>
          <a:xfrm>
            <a:off x="403338" y="2632612"/>
            <a:ext cx="884624" cy="884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77"/>
          <p:cNvSpPr txBox="1"/>
          <p:nvPr>
            <p:ph type="title"/>
          </p:nvPr>
        </p:nvSpPr>
        <p:spPr>
          <a:xfrm>
            <a:off x="1368675" y="1187175"/>
            <a:ext cx="7363800" cy="29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Next-Phase Bootstrap</a:t>
            </a:r>
            <a:endParaRPr b="1" sz="2400">
              <a:latin typeface="Roboto"/>
              <a:ea typeface="Roboto"/>
              <a:cs typeface="Roboto"/>
              <a:sym typeface="Roboto"/>
            </a:endParaRPr>
          </a:p>
          <a:p>
            <a:pPr indent="0" lvl="0" marL="0" rtl="0" algn="l">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indent="0" lvl="0" marL="0" rtl="0" algn="l">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indent="0" lvl="0" marL="0" rtl="0" algn="l">
              <a:spcBef>
                <a:spcPts val="1400"/>
              </a:spcBef>
              <a:spcAft>
                <a:spcPts val="1400"/>
              </a:spcAft>
              <a:buNone/>
            </a:pPr>
            <a:r>
              <a:t/>
            </a:r>
            <a:endParaRPr sz="2400">
              <a:latin typeface="Roboto Light"/>
              <a:ea typeface="Roboto Light"/>
              <a:cs typeface="Roboto Light"/>
              <a:sym typeface="Roboto Light"/>
            </a:endParaRPr>
          </a:p>
        </p:txBody>
      </p:sp>
      <p:sp>
        <p:nvSpPr>
          <p:cNvPr id="1201" name="Google Shape;1201;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7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Sketching / Grid Layouts</a:t>
            </a:r>
            <a:endParaRPr/>
          </a:p>
        </p:txBody>
      </p:sp>
      <p:sp>
        <p:nvSpPr>
          <p:cNvPr id="1208" name="Google Shape;120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t>
            </a:r>
            <a:r>
              <a:rPr lang="en"/>
              <a:t>Importance of Sketches</a:t>
            </a:r>
            <a:endParaRPr/>
          </a:p>
        </p:txBody>
      </p:sp>
      <p:sp>
        <p:nvSpPr>
          <p:cNvPr id="1214" name="Google Shape;1214;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good web design begins with a sketch.</a:t>
            </a:r>
            <a:endParaRPr/>
          </a:p>
        </p:txBody>
      </p:sp>
      <p:sp>
        <p:nvSpPr>
          <p:cNvPr id="1215" name="Google Shape;1215;p79"/>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Because every aspect of a site’s “look” is defined by HTML/CSS, it is crucial to have a detailed sketch going in.</a:t>
            </a:r>
            <a:endParaRPr/>
          </a:p>
        </p:txBody>
      </p:sp>
      <p:sp>
        <p:nvSpPr>
          <p:cNvPr id="1216" name="Google Shape;1216;p79"/>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Pay particular attention to the location of navigation bars, titles, headers, content, images, footers, etc.</a:t>
            </a:r>
            <a:endParaRPr/>
          </a:p>
        </p:txBody>
      </p:sp>
      <p:sp>
        <p:nvSpPr>
          <p:cNvPr id="1217" name="Google Shape;1217;p79"/>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When imagining alignments in particular, be mindful of the </a:t>
            </a:r>
            <a:r>
              <a:rPr b="1" i="1" lang="en"/>
              <a:t>grid. </a:t>
            </a:r>
            <a:endParaRPr b="1" i="1"/>
          </a:p>
        </p:txBody>
      </p:sp>
      <p:sp>
        <p:nvSpPr>
          <p:cNvPr id="1218" name="Google Shape;1218;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Designing with a Grid in Mind</a:t>
            </a:r>
            <a:endParaRPr/>
          </a:p>
        </p:txBody>
      </p:sp>
      <p:sp>
        <p:nvSpPr>
          <p:cNvPr id="1224" name="Google Shape;1224;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Grids serve to align elements aesthetically. </a:t>
            </a:r>
            <a:endParaRPr/>
          </a:p>
        </p:txBody>
      </p:sp>
      <p:graphicFrame>
        <p:nvGraphicFramePr>
          <p:cNvPr id="1225" name="Google Shape;1225;p80"/>
          <p:cNvGraphicFramePr/>
          <p:nvPr/>
        </p:nvGraphicFramePr>
        <p:xfrm>
          <a:off x="400625" y="1183050"/>
          <a:ext cx="3000000" cy="3000000"/>
        </p:xfrm>
        <a:graphic>
          <a:graphicData uri="http://schemas.openxmlformats.org/drawingml/2006/table">
            <a:tbl>
              <a:tblPr>
                <a:noFill/>
                <a:tableStyleId>{45591CB8-357E-46F1-9FA0-AEC1CDC5BD8E}</a:tableStyleId>
              </a:tblPr>
              <a:tblGrid>
                <a:gridCol w="4809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480925"/>
              </a:tblGrid>
              <a:tr h="34728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26" name="Google Shape;1226;p80"/>
          <p:cNvSpPr/>
          <p:nvPr/>
        </p:nvSpPr>
        <p:spPr>
          <a:xfrm>
            <a:off x="880100" y="1283975"/>
            <a:ext cx="1634400" cy="423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27" name="Google Shape;1227;p80"/>
          <p:cNvSpPr/>
          <p:nvPr/>
        </p:nvSpPr>
        <p:spPr>
          <a:xfrm>
            <a:off x="2841125" y="1452875"/>
            <a:ext cx="6033000" cy="254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28" name="Google Shape;1228;p80"/>
          <p:cNvSpPr/>
          <p:nvPr/>
        </p:nvSpPr>
        <p:spPr>
          <a:xfrm>
            <a:off x="881525" y="1950175"/>
            <a:ext cx="7511700" cy="1261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29" name="Google Shape;1229;p80"/>
          <p:cNvSpPr/>
          <p:nvPr/>
        </p:nvSpPr>
        <p:spPr>
          <a:xfrm>
            <a:off x="881525"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30" name="Google Shape;1230;p80"/>
          <p:cNvSpPr/>
          <p:nvPr/>
        </p:nvSpPr>
        <p:spPr>
          <a:xfrm>
            <a:off x="34944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31" name="Google Shape;1231;p80"/>
          <p:cNvSpPr/>
          <p:nvPr/>
        </p:nvSpPr>
        <p:spPr>
          <a:xfrm>
            <a:off x="61073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32" name="Google Shape;1232;p80"/>
          <p:cNvSpPr/>
          <p:nvPr/>
        </p:nvSpPr>
        <p:spPr>
          <a:xfrm>
            <a:off x="400688" y="4291050"/>
            <a:ext cx="8473500" cy="364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33" name="Google Shape;1233;p80"/>
          <p:cNvCxnSpPr/>
          <p:nvPr/>
        </p:nvCxnSpPr>
        <p:spPr>
          <a:xfrm>
            <a:off x="400700" y="1828800"/>
            <a:ext cx="8480400" cy="0"/>
          </a:xfrm>
          <a:prstGeom prst="straightConnector1">
            <a:avLst/>
          </a:prstGeom>
          <a:noFill/>
          <a:ln cap="flat" cmpd="sng" w="9525">
            <a:solidFill>
              <a:srgbClr val="000000"/>
            </a:solidFill>
            <a:prstDash val="solid"/>
            <a:round/>
            <a:headEnd len="med" w="med" type="none"/>
            <a:tailEnd len="med" w="med" type="none"/>
          </a:ln>
        </p:spPr>
      </p:cxnSp>
      <p:sp>
        <p:nvSpPr>
          <p:cNvPr id="1234" name="Google Shape;1234;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pic>
        <p:nvPicPr>
          <p:cNvPr id="1059" name="Google Shape;1059;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0" name="Google Shape;106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81"/>
          <p:cNvPicPr preferRelativeResize="0"/>
          <p:nvPr/>
        </p:nvPicPr>
        <p:blipFill rotWithShape="1">
          <a:blip r:embed="rId3">
            <a:alphaModFix/>
          </a:blip>
          <a:srcRect b="0" l="0" r="0" t="0"/>
          <a:stretch/>
        </p:blipFill>
        <p:spPr>
          <a:xfrm>
            <a:off x="4429574" y="698212"/>
            <a:ext cx="4079601" cy="3747099"/>
          </a:xfrm>
          <a:prstGeom prst="rect">
            <a:avLst/>
          </a:prstGeom>
          <a:noFill/>
          <a:ln>
            <a:noFill/>
          </a:ln>
        </p:spPr>
      </p:pic>
      <p:sp>
        <p:nvSpPr>
          <p:cNvPr id="1240" name="Google Shape;1240;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Facebook’s Grid</a:t>
            </a:r>
            <a:endParaRPr/>
          </a:p>
        </p:txBody>
      </p:sp>
      <p:sp>
        <p:nvSpPr>
          <p:cNvPr id="1241" name="Google Shape;1241;p81"/>
          <p:cNvSpPr txBox="1"/>
          <p:nvPr>
            <p:ph idx="1" type="subTitle"/>
          </p:nvPr>
        </p:nvSpPr>
        <p:spPr>
          <a:xfrm>
            <a:off x="0" y="675975"/>
            <a:ext cx="4429500" cy="3907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Facebook is a perfect example of a website where the grid layout is obvious.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indent="0" lvl="0" marL="0" rtl="0" algn="l">
              <a:spcBef>
                <a:spcPts val="0"/>
              </a:spcBef>
              <a:spcAft>
                <a:spcPts val="0"/>
              </a:spcAft>
              <a:buNone/>
            </a:pPr>
            <a:r>
              <a:t/>
            </a:r>
            <a:endParaRPr/>
          </a:p>
        </p:txBody>
      </p:sp>
      <p:sp>
        <p:nvSpPr>
          <p:cNvPr id="1242" name="Google Shape;1242;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pic>
        <p:nvPicPr>
          <p:cNvPr id="1248" name="Google Shape;1248;p82"/>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249" name="Google Shape;1249;p82"/>
          <p:cNvGraphicFramePr/>
          <p:nvPr/>
        </p:nvGraphicFramePr>
        <p:xfrm>
          <a:off x="1088863" y="885275"/>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50" name="Google Shape;1250;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graphicFrame>
        <p:nvGraphicFramePr>
          <p:cNvPr id="1256" name="Google Shape;1256;p83"/>
          <p:cNvGraphicFramePr/>
          <p:nvPr/>
        </p:nvGraphicFramePr>
        <p:xfrm>
          <a:off x="1339875" y="8674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gridSpan="11">
                  <a:txBody>
                    <a:bodyPr/>
                    <a:lstStyle/>
                    <a:p>
                      <a:pPr indent="0" lvl="0" marL="0" rtl="0" algn="l">
                        <a:spcBef>
                          <a:spcPts val="0"/>
                        </a:spcBef>
                        <a:spcAft>
                          <a:spcPts val="0"/>
                        </a:spcAft>
                        <a:buNone/>
                      </a:pPr>
                      <a:r>
                        <a:rPr lang="en" sz="800"/>
                        <a:t>News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b="1" lang="en" sz="600">
                          <a:solidFill>
                            <a:srgbClr val="FFFFFF"/>
                          </a:solidFill>
                        </a:rPr>
                        <a:t>Lorem ipsum dolor sit amet, consectetur adipiscing elit, sed do eiusmod tempor incididunt ut labore et dolore magna aliqua. </a:t>
                      </a:r>
                      <a:br>
                        <a:rPr b="1" lang="en" sz="600">
                          <a:solidFill>
                            <a:srgbClr val="FFFFFF"/>
                          </a:solidFill>
                        </a:rPr>
                      </a:br>
                      <a:r>
                        <a:rPr b="1" lang="en" sz="600">
                          <a:solidFill>
                            <a:srgbClr val="FFFFFF"/>
                          </a:solidFill>
                        </a:rPr>
                        <a:t>Ut enim ad minim veniam, quis nostrud exercitation ullamco laboris nisi ut aliquip ex ea commodo consequat</a:t>
                      </a:r>
                      <a:endParaRPr b="1">
                        <a:solidFill>
                          <a:srgbClr val="FFFFFF"/>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rPr lang="en" sz="600">
                          <a:solidFill>
                            <a:schemeClr val="dk1"/>
                          </a:solidFill>
                        </a:rPr>
                        <a:t>Lorem ipsum dolor sit amet, consectetur adipiscing elit. A  laboris nisi ut aliquip ex ea commodo cons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rowSpan="2">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rowSpan="2" hMerge="1"/>
                <a:tc rowSpan="2" hMerge="1"/>
                <a:tc rowSpan="2" hMerge="1"/>
                <a:tc rowSpan="2"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66666"/>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E2F3"/>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8">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2CC"/>
                    </a:solidFill>
                  </a:tcPr>
                </a:tc>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80925">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indent="0" lvl="0" marL="0" rtl="0" algn="ctr">
                        <a:spcBef>
                          <a:spcPts val="0"/>
                        </a:spcBef>
                        <a:spcAft>
                          <a:spcPts val="0"/>
                        </a:spcAft>
                        <a:buNone/>
                      </a:pPr>
                      <a:r>
                        <a:t/>
                      </a:r>
                      <a:endParaRPr sz="600">
                        <a:solidFill>
                          <a:srgbClr val="FFFFFF"/>
                        </a:solidFill>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434343"/>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257" name="Google Shape;1257;p83"/>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258" name="Google Shape;1258;p83"/>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259" name="Google Shape;1259;p83"/>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260" name="Google Shape;1260;p83"/>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261" name="Google Shape;1261;p83"/>
          <p:cNvPicPr preferRelativeResize="0"/>
          <p:nvPr/>
        </p:nvPicPr>
        <p:blipFill rotWithShape="1">
          <a:blip r:embed="rId7">
            <a:alphaModFix/>
          </a:blip>
          <a:srcRect b="826" l="0" r="0" t="826"/>
          <a:stretch/>
        </p:blipFill>
        <p:spPr>
          <a:xfrm>
            <a:off x="3201678" y="2575375"/>
            <a:ext cx="450450" cy="428824"/>
          </a:xfrm>
          <a:prstGeom prst="rect">
            <a:avLst/>
          </a:prstGeom>
          <a:noFill/>
          <a:ln>
            <a:noFill/>
          </a:ln>
        </p:spPr>
      </p:pic>
      <p:pic>
        <p:nvPicPr>
          <p:cNvPr id="1262" name="Google Shape;1262;p83"/>
          <p:cNvPicPr preferRelativeResize="0"/>
          <p:nvPr/>
        </p:nvPicPr>
        <p:blipFill rotWithShape="1">
          <a:blip r:embed="rId8">
            <a:alphaModFix/>
          </a:blip>
          <a:srcRect b="7431" l="0" r="0" t="7440"/>
          <a:stretch/>
        </p:blipFill>
        <p:spPr>
          <a:xfrm>
            <a:off x="4696578" y="2575375"/>
            <a:ext cx="450450" cy="428824"/>
          </a:xfrm>
          <a:prstGeom prst="rect">
            <a:avLst/>
          </a:prstGeom>
          <a:noFill/>
          <a:ln>
            <a:noFill/>
          </a:ln>
        </p:spPr>
      </p:pic>
      <p:pic>
        <p:nvPicPr>
          <p:cNvPr id="1263" name="Google Shape;1263;p83"/>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264" name="Google Shape;1264;p83"/>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265" name="Google Shape;1265;p83"/>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266" name="Google Shape;1266;p83"/>
          <p:cNvPicPr preferRelativeResize="0"/>
          <p:nvPr/>
        </p:nvPicPr>
        <p:blipFill rotWithShape="1">
          <a:blip r:embed="rId12">
            <a:alphaModFix/>
          </a:blip>
          <a:srcRect b="0" l="5555" r="5555" t="0"/>
          <a:stretch/>
        </p:blipFill>
        <p:spPr>
          <a:xfrm>
            <a:off x="6230888" y="2575375"/>
            <a:ext cx="762367" cy="428825"/>
          </a:xfrm>
          <a:prstGeom prst="rect">
            <a:avLst/>
          </a:prstGeom>
          <a:noFill/>
          <a:ln>
            <a:noFill/>
          </a:ln>
        </p:spPr>
      </p:pic>
      <p:graphicFrame>
        <p:nvGraphicFramePr>
          <p:cNvPr id="1267" name="Google Shape;1267;p83"/>
          <p:cNvGraphicFramePr/>
          <p:nvPr/>
        </p:nvGraphicFramePr>
        <p:xfrm>
          <a:off x="1339863" y="868425"/>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68" name="Google Shape;1268;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Tools for Sketches / Grid Creation</a:t>
            </a:r>
            <a:endParaRPr/>
          </a:p>
        </p:txBody>
      </p:sp>
      <p:sp>
        <p:nvSpPr>
          <p:cNvPr id="1274" name="Google Shape;1274;p84"/>
          <p:cNvSpPr txBox="1"/>
          <p:nvPr>
            <p:ph idx="3" type="body"/>
          </p:nvPr>
        </p:nvSpPr>
        <p:spPr>
          <a:xfrm>
            <a:off x="175" y="839200"/>
            <a:ext cx="9144000" cy="406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2040"/>
              <a:buFont typeface="Arial"/>
              <a:buNone/>
            </a:pPr>
            <a:r>
              <a:rPr b="1" lang="en"/>
              <a:t>Wireframing Tools:</a:t>
            </a:r>
            <a:endParaRPr b="1"/>
          </a:p>
          <a:p>
            <a:pPr indent="-168275" lvl="0" marL="257175" rtl="0" algn="l">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indent="-168275" lvl="0" marL="257175" rtl="0" algn="l">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indent="-168275" lvl="0" marL="257175" rtl="0" algn="l">
              <a:spcBef>
                <a:spcPts val="600"/>
              </a:spcBef>
              <a:spcAft>
                <a:spcPts val="0"/>
              </a:spcAft>
              <a:buSzPts val="1400"/>
              <a:buChar char="•"/>
            </a:pPr>
            <a:r>
              <a:rPr lang="en"/>
              <a:t>Pen and paper: your notebook</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Grids for Photoshop / Illustrator:</a:t>
            </a:r>
            <a:endParaRPr b="1"/>
          </a:p>
          <a:p>
            <a:pPr indent="-168275" lvl="0" marL="257175" rtl="0" algn="l">
              <a:spcBef>
                <a:spcPts val="600"/>
              </a:spcBef>
              <a:spcAft>
                <a:spcPts val="0"/>
              </a:spcAft>
              <a:buSzPts val="1400"/>
              <a:buChar char="•"/>
            </a:pPr>
            <a:r>
              <a:rPr lang="en"/>
              <a:t>960 GS: </a:t>
            </a:r>
            <a:r>
              <a:rPr lang="en" u="sng">
                <a:solidFill>
                  <a:schemeClr val="hlink"/>
                </a:solidFill>
                <a:hlinkClick r:id="rId5"/>
              </a:rPr>
              <a:t>http://960.gs/</a:t>
            </a:r>
            <a:endParaRPr/>
          </a:p>
          <a:p>
            <a:pPr indent="-168275" lvl="0" marL="257175" rtl="0" algn="l">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Designing with Grids Guides: </a:t>
            </a:r>
            <a:endParaRPr b="1"/>
          </a:p>
          <a:p>
            <a:pPr indent="-168275" lvl="0" marL="257175" rtl="0" algn="l">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indent="-168275" lvl="0" marL="257175" rtl="0" algn="l">
              <a:spcBef>
                <a:spcPts val="600"/>
              </a:spcBef>
              <a:spcAft>
                <a:spcPts val="0"/>
              </a:spcAft>
              <a:buSzPts val="1400"/>
              <a:buChar char="•"/>
            </a:pPr>
            <a:r>
              <a:rPr lang="en"/>
              <a:t>Design by Grid: </a:t>
            </a:r>
            <a:r>
              <a:rPr lang="en" u="sng">
                <a:solidFill>
                  <a:schemeClr val="hlink"/>
                </a:solidFill>
                <a:hlinkClick r:id="rId8"/>
              </a:rPr>
              <a:t>http://www.designbygrid.com/</a:t>
            </a:r>
            <a:endParaRPr/>
          </a:p>
          <a:p>
            <a:pPr indent="-168275" lvl="0" marL="257175" rtl="0" algn="l">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indent="0" lvl="0" marL="0" rtl="0" algn="l">
              <a:spcBef>
                <a:spcPts val="600"/>
              </a:spcBef>
              <a:spcAft>
                <a:spcPts val="600"/>
              </a:spcAft>
              <a:buNone/>
            </a:pPr>
            <a:r>
              <a:t/>
            </a:r>
            <a:endParaRPr/>
          </a:p>
        </p:txBody>
      </p:sp>
      <p:sp>
        <p:nvSpPr>
          <p:cNvPr id="1275" name="Google Shape;1275;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8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Rows and Columns Workshop</a:t>
            </a:r>
            <a:endParaRPr/>
          </a:p>
        </p:txBody>
      </p:sp>
      <p:sp>
        <p:nvSpPr>
          <p:cNvPr id="1281" name="Google Shape;1281;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86"/>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288" name="Google Shape;1288;p86"/>
          <p:cNvGraphicFramePr/>
          <p:nvPr/>
        </p:nvGraphicFramePr>
        <p:xfrm>
          <a:off x="1339875" y="11722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chemeClr val="dk1"/>
                        </a:buClr>
                        <a:buSzPts val="1100"/>
                        <a:buFont typeface="Arial"/>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289" name="Google Shape;1289;p86"/>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290" name="Google Shape;1290;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pic>
        <p:nvPicPr>
          <p:cNvPr id="1291" name="Google Shape;1291;p86"/>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292" name="Google Shape;1292;p86"/>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293" name="Google Shape;129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87"/>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300" name="Google Shape;1300;p87"/>
          <p:cNvGraphicFramePr/>
          <p:nvPr/>
        </p:nvGraphicFramePr>
        <p:xfrm>
          <a:off x="1339875" y="11722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01" name="Google Shape;1301;p87"/>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02" name="Google Shape;1302;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pic>
        <p:nvPicPr>
          <p:cNvPr id="1303" name="Google Shape;1303;p87"/>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04" name="Google Shape;1304;p87"/>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305" name="Google Shape;1305;p87"/>
          <p:cNvGraphicFramePr/>
          <p:nvPr/>
        </p:nvGraphicFramePr>
        <p:xfrm>
          <a:off x="1339875" y="1169963"/>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06" name="Google Shape;1306;p87"/>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07" name="Google Shape;1307;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88"/>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314" name="Google Shape;1314;p88"/>
          <p:cNvGraphicFramePr/>
          <p:nvPr/>
        </p:nvGraphicFramePr>
        <p:xfrm>
          <a:off x="1339875" y="11722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15" name="Google Shape;1315;p8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16" name="Google Shape;1316;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pic>
        <p:nvPicPr>
          <p:cNvPr id="1317" name="Google Shape;1317;p8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18" name="Google Shape;1318;p8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19" name="Google Shape;1319;p88"/>
          <p:cNvSpPr/>
          <p:nvPr/>
        </p:nvSpPr>
        <p:spPr>
          <a:xfrm>
            <a:off x="1706775" y="1388075"/>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8"/>
          <p:cNvSpPr/>
          <p:nvPr/>
        </p:nvSpPr>
        <p:spPr>
          <a:xfrm>
            <a:off x="1706775" y="1832100"/>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8"/>
          <p:cNvSpPr/>
          <p:nvPr/>
        </p:nvSpPr>
        <p:spPr>
          <a:xfrm>
            <a:off x="3562250" y="1799275"/>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8"/>
          <p:cNvSpPr/>
          <p:nvPr/>
        </p:nvSpPr>
        <p:spPr>
          <a:xfrm>
            <a:off x="1706788" y="3159613"/>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8"/>
          <p:cNvSpPr/>
          <p:nvPr/>
        </p:nvSpPr>
        <p:spPr>
          <a:xfrm>
            <a:off x="3562263" y="3126788"/>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8"/>
          <p:cNvSpPr/>
          <p:nvPr/>
        </p:nvSpPr>
        <p:spPr>
          <a:xfrm>
            <a:off x="1706700" y="4442388"/>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8"/>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26" name="Google Shape;1326;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332" name="Google Shape;1332;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a:t>
            </a:r>
            <a:r>
              <a:rPr lang="en"/>
              <a:t>et’s make it more challenging.</a:t>
            </a:r>
            <a:endParaRPr/>
          </a:p>
        </p:txBody>
      </p:sp>
      <p:pic>
        <p:nvPicPr>
          <p:cNvPr id="1333" name="Google Shape;1333;p8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34" name="Google Shape;1334;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graphicFrame>
        <p:nvGraphicFramePr>
          <p:cNvPr id="1339" name="Google Shape;1339;p90"/>
          <p:cNvGraphicFramePr/>
          <p:nvPr/>
        </p:nvGraphicFramePr>
        <p:xfrm>
          <a:off x="1339875" y="10960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40" name="Google Shape;1340;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 Do You See?</a:t>
            </a:r>
            <a:endParaRPr/>
          </a:p>
        </p:txBody>
      </p:sp>
      <p:sp>
        <p:nvSpPr>
          <p:cNvPr id="1341" name="Google Shape;1341;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6" name="Google Shape;1066;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graphicFrame>
        <p:nvGraphicFramePr>
          <p:cNvPr id="1346" name="Google Shape;1346;p91"/>
          <p:cNvGraphicFramePr/>
          <p:nvPr/>
        </p:nvGraphicFramePr>
        <p:xfrm>
          <a:off x="1339875" y="10960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gridSpan="2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graphicFrame>
        <p:nvGraphicFramePr>
          <p:cNvPr id="1347" name="Google Shape;1347;p91"/>
          <p:cNvGraphicFramePr/>
          <p:nvPr/>
        </p:nvGraphicFramePr>
        <p:xfrm>
          <a:off x="1339875" y="10960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48" name="Google Shape;1348;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Six </a:t>
            </a:r>
            <a:endParaRPr/>
          </a:p>
        </p:txBody>
      </p:sp>
      <p:sp>
        <p:nvSpPr>
          <p:cNvPr id="1349" name="Google Shape;1349;p91"/>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50" name="Google Shape;135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graphicFrame>
        <p:nvGraphicFramePr>
          <p:cNvPr id="1356" name="Google Shape;1356;p92"/>
          <p:cNvGraphicFramePr/>
          <p:nvPr/>
        </p:nvGraphicFramePr>
        <p:xfrm>
          <a:off x="1339875" y="10960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57" name="Google Shape;1357;p92"/>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58" name="Google Shape;135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364" name="Google Shape;1364;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Now for another…</a:t>
            </a:r>
            <a:endParaRPr/>
          </a:p>
        </p:txBody>
      </p:sp>
      <p:pic>
        <p:nvPicPr>
          <p:cNvPr id="1365" name="Google Shape;1365;p93"/>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66" name="Google Shape;136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372" name="Google Shape;1372;p94"/>
          <p:cNvGraphicFramePr/>
          <p:nvPr/>
        </p:nvGraphicFramePr>
        <p:xfrm>
          <a:off x="1339875" y="11722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73" name="Google Shape;1373;p9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74" name="Google Shape;1374;p9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75" name="Google Shape;1375;p9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76" name="Google Shape;1376;p94"/>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77" name="Google Shape;1377;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Rows: Four</a:t>
            </a:r>
            <a:endParaRPr/>
          </a:p>
        </p:txBody>
      </p:sp>
      <p:graphicFrame>
        <p:nvGraphicFramePr>
          <p:cNvPr id="1383" name="Google Shape;1383;p95"/>
          <p:cNvGraphicFramePr/>
          <p:nvPr/>
        </p:nvGraphicFramePr>
        <p:xfrm>
          <a:off x="1339875" y="11722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84" name="Google Shape;1384;p9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85" name="Google Shape;1385;p9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86" name="Google Shape;1386;p9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87" name="Google Shape;1387;p95"/>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388" name="Google Shape;1388;p95"/>
          <p:cNvGraphicFramePr/>
          <p:nvPr/>
        </p:nvGraphicFramePr>
        <p:xfrm>
          <a:off x="1339875" y="1170763"/>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gridSpan="25" row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4101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gridSpan="25" rowSpan="2">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r>
              <a:tr h="3650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89" name="Google Shape;1389;p9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90" name="Google Shape;1390;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graphicFrame>
        <p:nvGraphicFramePr>
          <p:cNvPr id="1395" name="Google Shape;1395;p96"/>
          <p:cNvGraphicFramePr/>
          <p:nvPr/>
        </p:nvGraphicFramePr>
        <p:xfrm>
          <a:off x="1339875" y="11722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96" name="Google Shape;1396;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397" name="Google Shape;1397;p9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98" name="Google Shape;1398;p9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99" name="Google Shape;1399;p9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00" name="Google Shape;1400;p9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01" name="Google Shape;1401;p96"/>
          <p:cNvSpPr/>
          <p:nvPr/>
        </p:nvSpPr>
        <p:spPr>
          <a:xfrm>
            <a:off x="1339875" y="18272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96"/>
          <p:cNvSpPr/>
          <p:nvPr/>
        </p:nvSpPr>
        <p:spPr>
          <a:xfrm>
            <a:off x="5693175" y="18201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6"/>
          <p:cNvSpPr/>
          <p:nvPr/>
        </p:nvSpPr>
        <p:spPr>
          <a:xfrm>
            <a:off x="3699975" y="1820125"/>
            <a:ext cx="17439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6"/>
          <p:cNvSpPr/>
          <p:nvPr/>
        </p:nvSpPr>
        <p:spPr>
          <a:xfrm>
            <a:off x="1348275" y="1386650"/>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6"/>
          <p:cNvSpPr/>
          <p:nvPr/>
        </p:nvSpPr>
        <p:spPr>
          <a:xfrm>
            <a:off x="1339875" y="3714125"/>
            <a:ext cx="6464100" cy="588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6"/>
          <p:cNvSpPr/>
          <p:nvPr/>
        </p:nvSpPr>
        <p:spPr>
          <a:xfrm>
            <a:off x="1339875" y="4404325"/>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6"/>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3</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08" name="Google Shape;1408;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14" name="Google Shape;1414;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final one is tricky.</a:t>
            </a:r>
            <a:endParaRPr/>
          </a:p>
        </p:txBody>
      </p:sp>
      <p:pic>
        <p:nvPicPr>
          <p:cNvPr id="1415" name="Google Shape;1415;p9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16" name="Google Shape;14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422" name="Google Shape;1422;p98"/>
          <p:cNvGraphicFramePr/>
          <p:nvPr/>
        </p:nvGraphicFramePr>
        <p:xfrm>
          <a:off x="1339875" y="8674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23" name="Google Shape;1423;p9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424" name="Google Shape;142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graphicFrame>
        <p:nvGraphicFramePr>
          <p:cNvPr id="1430" name="Google Shape;1430;p99"/>
          <p:cNvGraphicFramePr/>
          <p:nvPr/>
        </p:nvGraphicFramePr>
        <p:xfrm>
          <a:off x="1339875" y="8674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31" name="Google Shape;1431;p99"/>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432" name="Google Shape;1432;p99"/>
          <p:cNvGraphicFramePr/>
          <p:nvPr/>
        </p:nvGraphicFramePr>
        <p:xfrm>
          <a:off x="1339875" y="867388"/>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18288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gridSpan="25" rowSpan="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5834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81012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ctr">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33" name="Google Shape;1433;p99"/>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r>
              <a:rPr b="1" lang="en">
                <a:solidFill>
                  <a:schemeClr val="dk1"/>
                </a:solidFill>
                <a:latin typeface="Roboto"/>
                <a:ea typeface="Roboto"/>
                <a:cs typeface="Roboto"/>
                <a:sym typeface="Roboto"/>
              </a:rPr>
              <a:t>*</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4" name="Google Shape;143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Column: </a:t>
            </a:r>
            <a:r>
              <a:rPr lang="en">
                <a:solidFill>
                  <a:srgbClr val="FF00FF"/>
                </a:solidFill>
              </a:rPr>
              <a:t>Different for each row</a:t>
            </a:r>
            <a:r>
              <a:rPr lang="en">
                <a:solidFill>
                  <a:srgbClr val="FF00FF"/>
                </a:solidFill>
              </a:rPr>
              <a:t> </a:t>
            </a:r>
            <a:endParaRPr>
              <a:solidFill>
                <a:srgbClr val="FF00FF"/>
              </a:solidFill>
            </a:endParaRPr>
          </a:p>
        </p:txBody>
      </p:sp>
      <p:graphicFrame>
        <p:nvGraphicFramePr>
          <p:cNvPr id="1440" name="Google Shape;1440;p100"/>
          <p:cNvGraphicFramePr/>
          <p:nvPr/>
        </p:nvGraphicFramePr>
        <p:xfrm>
          <a:off x="1339875" y="8674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41" name="Google Shape;1441;p100"/>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442" name="Google Shape;1442;p100"/>
          <p:cNvSpPr/>
          <p:nvPr/>
        </p:nvSpPr>
        <p:spPr>
          <a:xfrm>
            <a:off x="1706775" y="1523850"/>
            <a:ext cx="3737400" cy="2176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00"/>
          <p:cNvSpPr/>
          <p:nvPr/>
        </p:nvSpPr>
        <p:spPr>
          <a:xfrm>
            <a:off x="5693175" y="1523850"/>
            <a:ext cx="1743900" cy="2176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00"/>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45" name="Google Shape;1445;p100"/>
          <p:cNvSpPr/>
          <p:nvPr/>
        </p:nvSpPr>
        <p:spPr>
          <a:xfrm>
            <a:off x="1706775" y="1083275"/>
            <a:ext cx="5730300" cy="340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0"/>
          <p:cNvSpPr/>
          <p:nvPr/>
        </p:nvSpPr>
        <p:spPr>
          <a:xfrm>
            <a:off x="1706775" y="4311025"/>
            <a:ext cx="5730300" cy="3837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448" name="Google Shape;1448;p100"/>
          <p:cNvSpPr/>
          <p:nvPr/>
        </p:nvSpPr>
        <p:spPr>
          <a:xfrm>
            <a:off x="1682025" y="3800775"/>
            <a:ext cx="3786900" cy="410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00"/>
          <p:cNvSpPr/>
          <p:nvPr/>
        </p:nvSpPr>
        <p:spPr>
          <a:xfrm>
            <a:off x="5700700" y="3778138"/>
            <a:ext cx="1743900" cy="4554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pic>
        <p:nvPicPr>
          <p:cNvPr id="1071" name="Google Shape;1071;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2" name="Google Shape;1072;p65"/>
          <p:cNvSpPr txBox="1"/>
          <p:nvPr/>
        </p:nvSpPr>
        <p:spPr>
          <a:xfrm>
            <a:off x="5090650" y="653025"/>
            <a:ext cx="19431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oboto"/>
                <a:ea typeface="Roboto"/>
                <a:cs typeface="Roboto"/>
                <a:sym typeface="Roboto"/>
              </a:rPr>
              <a:t>It’s all going to be okay!</a:t>
            </a:r>
            <a:endParaRPr b="1" sz="2400">
              <a:latin typeface="Roboto"/>
              <a:ea typeface="Roboto"/>
              <a:cs typeface="Roboto"/>
              <a:sym typeface="Roboto"/>
            </a:endParaRPr>
          </a:p>
        </p:txBody>
      </p:sp>
      <p:sp>
        <p:nvSpPr>
          <p:cNvPr id="1073" name="Google Shape;1073;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Sub-Rows</a:t>
            </a:r>
            <a:r>
              <a:rPr lang="en"/>
              <a:t>: Four</a:t>
            </a:r>
            <a:endParaRPr/>
          </a:p>
        </p:txBody>
      </p:sp>
      <p:graphicFrame>
        <p:nvGraphicFramePr>
          <p:cNvPr id="1455" name="Google Shape;1455;p101"/>
          <p:cNvGraphicFramePr/>
          <p:nvPr/>
        </p:nvGraphicFramePr>
        <p:xfrm>
          <a:off x="1339875" y="8674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56" name="Google Shape;1456;p10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457" name="Google Shape;1457;p101"/>
          <p:cNvSpPr/>
          <p:nvPr/>
        </p:nvSpPr>
        <p:spPr>
          <a:xfrm>
            <a:off x="5693175" y="15238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1"/>
          <p:cNvSpPr/>
          <p:nvPr/>
        </p:nvSpPr>
        <p:spPr>
          <a:xfrm>
            <a:off x="5693175" y="232060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01"/>
          <p:cNvSpPr/>
          <p:nvPr/>
        </p:nvSpPr>
        <p:spPr>
          <a:xfrm>
            <a:off x="5693175" y="31173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01"/>
          <p:cNvSpPr txBox="1"/>
          <p:nvPr/>
        </p:nvSpPr>
        <p:spPr>
          <a:xfrm>
            <a:off x="7875250" y="1423838"/>
            <a:ext cx="845700" cy="3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1" name="Google Shape;1461;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Sub-Columns: Two</a:t>
            </a:r>
            <a:endParaRPr/>
          </a:p>
        </p:txBody>
      </p:sp>
      <p:graphicFrame>
        <p:nvGraphicFramePr>
          <p:cNvPr id="1467" name="Google Shape;1467;p102"/>
          <p:cNvGraphicFramePr/>
          <p:nvPr/>
        </p:nvGraphicFramePr>
        <p:xfrm>
          <a:off x="1339875" y="8674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68" name="Google Shape;1468;p10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469" name="Google Shape;1469;p102"/>
          <p:cNvSpPr/>
          <p:nvPr/>
        </p:nvSpPr>
        <p:spPr>
          <a:xfrm>
            <a:off x="5693175" y="1523850"/>
            <a:ext cx="747300" cy="583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2"/>
          <p:cNvSpPr/>
          <p:nvPr/>
        </p:nvSpPr>
        <p:spPr>
          <a:xfrm>
            <a:off x="6689775" y="1523850"/>
            <a:ext cx="747300" cy="583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472" name="Google Shape;1472;p102"/>
          <p:cNvSpPr/>
          <p:nvPr/>
        </p:nvSpPr>
        <p:spPr>
          <a:xfrm>
            <a:off x="5693175" y="2317699"/>
            <a:ext cx="747300" cy="583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2"/>
          <p:cNvSpPr/>
          <p:nvPr/>
        </p:nvSpPr>
        <p:spPr>
          <a:xfrm>
            <a:off x="6689775" y="2317699"/>
            <a:ext cx="747300" cy="583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2"/>
          <p:cNvSpPr/>
          <p:nvPr/>
        </p:nvSpPr>
        <p:spPr>
          <a:xfrm>
            <a:off x="5693175" y="3111549"/>
            <a:ext cx="747300" cy="583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2"/>
          <p:cNvSpPr/>
          <p:nvPr/>
        </p:nvSpPr>
        <p:spPr>
          <a:xfrm>
            <a:off x="6689775" y="3111549"/>
            <a:ext cx="747300" cy="583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03"/>
          <p:cNvSpPr txBox="1"/>
          <p:nvPr>
            <p:ph type="title"/>
          </p:nvPr>
        </p:nvSpPr>
        <p:spPr>
          <a:xfrm>
            <a:off x="274350" y="5835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Made It!</a:t>
            </a:r>
            <a:endParaRPr/>
          </a:p>
        </p:txBody>
      </p:sp>
      <p:pic>
        <p:nvPicPr>
          <p:cNvPr id="1482" name="Google Shape;1482;p103"/>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483" name="Google Shape;1483;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0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Grid Design with Bootstrap</a:t>
            </a:r>
            <a:endParaRPr/>
          </a:p>
        </p:txBody>
      </p:sp>
      <p:sp>
        <p:nvSpPr>
          <p:cNvPr id="1489" name="Google Shape;1489;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05"/>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96" name="Google Shape;1496;p105"/>
          <p:cNvGraphicFramePr/>
          <p:nvPr/>
        </p:nvGraphicFramePr>
        <p:xfrm>
          <a:off x="1339875" y="1172200"/>
          <a:ext cx="3000000" cy="3000000"/>
        </p:xfrm>
        <a:graphic>
          <a:graphicData uri="http://schemas.openxmlformats.org/drawingml/2006/table">
            <a:tbl>
              <a:tblPr>
                <a:noFill/>
                <a:tableStyleId>{45591CB8-357E-46F1-9FA0-AEC1CDC5BD8E}</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97" name="Google Shape;1497;p105"/>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98" name="Google Shape;1498;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 Bootstrap, all content is organized in rows and columns</a:t>
            </a:r>
            <a:endParaRPr/>
          </a:p>
        </p:txBody>
      </p:sp>
      <p:pic>
        <p:nvPicPr>
          <p:cNvPr id="1499" name="Google Shape;1499;p105"/>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500" name="Google Shape;1500;p105"/>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501" name="Google Shape;150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507" name="Google Shape;1507;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Bootstrap lets you organize content based on the number of columns out of 12 that a div spans. </a:t>
            </a:r>
            <a:endParaRPr/>
          </a:p>
        </p:txBody>
      </p:sp>
      <p:sp>
        <p:nvSpPr>
          <p:cNvPr id="1508" name="Google Shape;1508;p106"/>
          <p:cNvSpPr txBox="1"/>
          <p:nvPr>
            <p:ph idx="3" type="body"/>
          </p:nvPr>
        </p:nvSpPr>
        <p:spPr>
          <a:xfrm>
            <a:off x="0" y="1523975"/>
            <a:ext cx="3696000" cy="3046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a:t>Example:   </a:t>
            </a:r>
            <a:endParaRPr b="1"/>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br>
              <a:rPr lang="en">
                <a:latin typeface="Inconsolata"/>
                <a:ea typeface="Inconsolata"/>
                <a:cs typeface="Inconsolata"/>
                <a:sym typeface="Inconsolata"/>
              </a:rPr>
            </a:br>
            <a:r>
              <a:rPr lang="en"/>
              <a:t>(Spans full width)</a:t>
            </a:r>
            <a:br>
              <a:rPr lang="en"/>
            </a:br>
            <a:br>
              <a:rPr lang="en"/>
            </a:br>
            <a:r>
              <a:rPr lang="en"/>
              <a:t> </a:t>
            </a: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indent="0" lvl="0" marL="0" rtl="0" algn="l">
              <a:lnSpc>
                <a:spcPct val="115000"/>
              </a:lnSpc>
              <a:spcBef>
                <a:spcPts val="800"/>
              </a:spcBef>
              <a:spcAft>
                <a:spcPts val="800"/>
              </a:spcAft>
              <a:buNone/>
            </a:pPr>
            <a:r>
              <a:t/>
            </a:r>
            <a:endParaRPr/>
          </a:p>
        </p:txBody>
      </p:sp>
      <p:graphicFrame>
        <p:nvGraphicFramePr>
          <p:cNvPr id="1509" name="Google Shape;1509;p106"/>
          <p:cNvGraphicFramePr/>
          <p:nvPr/>
        </p:nvGraphicFramePr>
        <p:xfrm>
          <a:off x="2691288" y="1523975"/>
          <a:ext cx="3000000" cy="3000000"/>
        </p:xfrm>
        <a:graphic>
          <a:graphicData uri="http://schemas.openxmlformats.org/drawingml/2006/table">
            <a:tbl>
              <a:tblPr>
                <a:noFill/>
                <a:tableStyleId>{45591CB8-357E-46F1-9FA0-AEC1CDC5BD8E}</a:tableStyleId>
              </a:tblPr>
              <a:tblGrid>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tblGrid>
              <a:tr h="123725">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23">
                  <a:txBody>
                    <a:bodyPr/>
                    <a:lstStyle/>
                    <a:p>
                      <a:pPr indent="0" lvl="0" marL="0" rtl="0" algn="ctr">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FF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1">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a:t>
                      </a:r>
                      <a:r>
                        <a:rPr lang="en" sz="1800">
                          <a:solidFill>
                            <a:srgbClr val="FFFFFF"/>
                          </a:solidFill>
                          <a:latin typeface="Roboto"/>
                          <a:ea typeface="Roboto"/>
                          <a:cs typeface="Roboto"/>
                          <a:sym typeface="Roboto"/>
                        </a:rPr>
                        <a:t>WIDTH</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HALF WIDTH</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r>
              <a:tr h="1134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7">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TWO 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5">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3</a:t>
                      </a:r>
                      <a:r>
                        <a:rPr lang="en" sz="1800">
                          <a:solidFill>
                            <a:srgbClr val="FFFFFF"/>
                          </a:solidFill>
                          <a:latin typeface="Roboto"/>
                          <a:ea typeface="Roboto"/>
                          <a:cs typeface="Roboto"/>
                          <a:sym typeface="Roboto"/>
                        </a:rPr>
                        <a:t>/4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5">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19">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10 Column</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bl>
          </a:graphicData>
        </a:graphic>
      </p:graphicFrame>
      <p:sp>
        <p:nvSpPr>
          <p:cNvPr id="1510" name="Google Shape;1510;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516" name="Google Shape;1516;p107"/>
          <p:cNvSpPr txBox="1"/>
          <p:nvPr>
            <p:ph idx="1" type="subTitle"/>
          </p:nvPr>
        </p:nvSpPr>
        <p:spPr>
          <a:xfrm>
            <a:off x="0" y="675975"/>
            <a:ext cx="9144000" cy="3879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Bootstrap grid is made up of: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these elements is implemented by creating a </a:t>
            </a:r>
            <a:r>
              <a:rPr b="1" lang="en">
                <a:latin typeface="Courier New"/>
                <a:ea typeface="Courier New"/>
                <a:cs typeface="Courier New"/>
                <a:sym typeface="Courier New"/>
              </a:rPr>
              <a:t>div</a:t>
            </a:r>
            <a:r>
              <a:rPr lang="en"/>
              <a:t> with a specific </a:t>
            </a:r>
            <a:br>
              <a:rPr lang="en"/>
            </a:br>
            <a:r>
              <a:rPr lang="en"/>
              <a:t>class name. </a:t>
            </a:r>
            <a:endParaRPr/>
          </a:p>
        </p:txBody>
      </p:sp>
      <p:sp>
        <p:nvSpPr>
          <p:cNvPr id="1517" name="Google Shape;1517;p10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07"/>
          <p:cNvSpPr txBox="1"/>
          <p:nvPr>
            <p:ph idx="1"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Containers</a:t>
            </a:r>
            <a:r>
              <a:rPr lang="en"/>
              <a:t>—w</a:t>
            </a:r>
            <a:r>
              <a:rPr lang="en"/>
              <a:t>rap around the entire grid</a:t>
            </a:r>
            <a:endParaRPr/>
          </a:p>
        </p:txBody>
      </p:sp>
      <p:sp>
        <p:nvSpPr>
          <p:cNvPr id="1519" name="Google Shape;1519;p10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7"/>
          <p:cNvSpPr txBox="1"/>
          <p:nvPr>
            <p:ph idx="2"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Rows</a:t>
            </a:r>
            <a:r>
              <a:rPr lang="en"/>
              <a:t>—defined first and are just rows</a:t>
            </a:r>
            <a:endParaRPr/>
          </a:p>
        </p:txBody>
      </p:sp>
      <p:sp>
        <p:nvSpPr>
          <p:cNvPr id="1522" name="Google Shape;1522;p107"/>
          <p:cNvSpPr txBox="1"/>
          <p:nvPr>
            <p:ph idx="3"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Columns</a:t>
            </a:r>
            <a:r>
              <a:rPr lang="en"/>
              <a:t>—defined within rows and specify the columns. The sum total of all columns within a row </a:t>
            </a:r>
            <a:r>
              <a:rPr b="1" lang="en"/>
              <a:t>must </a:t>
            </a:r>
            <a:r>
              <a:rPr lang="en"/>
              <a:t>add up to 12. </a:t>
            </a:r>
            <a:endParaRPr/>
          </a:p>
        </p:txBody>
      </p:sp>
      <p:pic>
        <p:nvPicPr>
          <p:cNvPr id="1523" name="Google Shape;1523;p107"/>
          <p:cNvPicPr preferRelativeResize="0"/>
          <p:nvPr/>
        </p:nvPicPr>
        <p:blipFill rotWithShape="1">
          <a:blip r:embed="rId3">
            <a:alphaModFix/>
          </a:blip>
          <a:srcRect b="1830" l="0" r="0" t="1830"/>
          <a:stretch/>
        </p:blipFill>
        <p:spPr>
          <a:xfrm>
            <a:off x="429768" y="1314036"/>
            <a:ext cx="785567" cy="606900"/>
          </a:xfrm>
          <a:prstGeom prst="rect">
            <a:avLst/>
          </a:prstGeom>
          <a:noFill/>
          <a:ln>
            <a:noFill/>
          </a:ln>
        </p:spPr>
      </p:pic>
      <p:pic>
        <p:nvPicPr>
          <p:cNvPr id="1524" name="Google Shape;1524;p107"/>
          <p:cNvPicPr preferRelativeResize="0"/>
          <p:nvPr/>
        </p:nvPicPr>
        <p:blipFill rotWithShape="1">
          <a:blip r:embed="rId4">
            <a:alphaModFix/>
          </a:blip>
          <a:srcRect b="1830" l="0" r="0" t="1830"/>
          <a:stretch/>
        </p:blipFill>
        <p:spPr>
          <a:xfrm>
            <a:off x="429768" y="2010348"/>
            <a:ext cx="785567" cy="606900"/>
          </a:xfrm>
          <a:prstGeom prst="rect">
            <a:avLst/>
          </a:prstGeom>
          <a:noFill/>
          <a:ln>
            <a:noFill/>
          </a:ln>
        </p:spPr>
      </p:pic>
      <p:pic>
        <p:nvPicPr>
          <p:cNvPr id="1525" name="Google Shape;1525;p107"/>
          <p:cNvPicPr preferRelativeResize="0"/>
          <p:nvPr/>
        </p:nvPicPr>
        <p:blipFill rotWithShape="1">
          <a:blip r:embed="rId5">
            <a:alphaModFix/>
          </a:blip>
          <a:srcRect b="1830" l="0" r="0" t="1830"/>
          <a:stretch/>
        </p:blipFill>
        <p:spPr>
          <a:xfrm>
            <a:off x="429768" y="2701248"/>
            <a:ext cx="785566" cy="606900"/>
          </a:xfrm>
          <a:prstGeom prst="rect">
            <a:avLst/>
          </a:prstGeom>
          <a:noFill/>
          <a:ln>
            <a:noFill/>
          </a:ln>
        </p:spPr>
      </p:pic>
      <p:sp>
        <p:nvSpPr>
          <p:cNvPr id="1526" name="Google Shape;1526;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graphicFrame>
        <p:nvGraphicFramePr>
          <p:cNvPr id="1532" name="Google Shape;1532;p108"/>
          <p:cNvGraphicFramePr/>
          <p:nvPr/>
        </p:nvGraphicFramePr>
        <p:xfrm>
          <a:off x="400625" y="1030650"/>
          <a:ext cx="3000000" cy="3000000"/>
        </p:xfrm>
        <a:graphic>
          <a:graphicData uri="http://schemas.openxmlformats.org/drawingml/2006/table">
            <a:tbl>
              <a:tblPr>
                <a:noFill/>
                <a:tableStyleId>{45591CB8-357E-46F1-9FA0-AEC1CDC5BD8E}</a:tableStyleId>
              </a:tblPr>
              <a:tblGrid>
                <a:gridCol w="365825"/>
                <a:gridCol w="365825"/>
                <a:gridCol w="1454000"/>
                <a:gridCol w="365825"/>
                <a:gridCol w="1391675"/>
                <a:gridCol w="382850"/>
                <a:gridCol w="1393475"/>
                <a:gridCol w="382850"/>
                <a:gridCol w="1392125"/>
                <a:gridCol w="365825"/>
                <a:gridCol w="365825"/>
              </a:tblGrid>
              <a:tr h="432050">
                <a:tc gridSpan="10">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a:t>
                      </a:r>
                      <a:r>
                        <a:rPr lang="en" sz="1500">
                          <a:solidFill>
                            <a:schemeClr val="dk1"/>
                          </a:solidFill>
                          <a:latin typeface="Roboto Medium"/>
                          <a:ea typeface="Roboto Medium"/>
                          <a:cs typeface="Roboto Medium"/>
                          <a:sym typeface="Roboto Medium"/>
                        </a:rPr>
                        <a:t>Row #1</a:t>
                      </a:r>
                      <a:endParaRPr sz="600">
                        <a:solidFill>
                          <a:schemeClr val="dk1"/>
                        </a:solidFill>
                        <a:latin typeface="Roboto Medium"/>
                        <a:ea typeface="Roboto Medium"/>
                        <a:cs typeface="Roboto Medium"/>
                        <a:sym typeface="Roboto Medium"/>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rowSpan="4">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9">
                  <a:txBody>
                    <a:bodyPr/>
                    <a:lstStyle/>
                    <a:p>
                      <a:pPr indent="0" lvl="0" marL="0" rtl="0" algn="l">
                        <a:spcBef>
                          <a:spcPts val="0"/>
                        </a:spcBef>
                        <a:spcAft>
                          <a:spcPts val="0"/>
                        </a:spcAft>
                        <a:buClr>
                          <a:schemeClr val="dk1"/>
                        </a:buClr>
                        <a:buFont typeface="Arial"/>
                        <a:buNone/>
                      </a:pPr>
                      <a:r>
                        <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solidFill>
                          <a:srgbClr val="FF00FF"/>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vMerge="1"/>
                <a:tc vMerge="1"/>
                <a:tc vMerge="1"/>
                <a:tc vMerge="1"/>
                <a:tc vMerge="1"/>
                <a:tc vMerge="1"/>
                <a:tc vMerge="1"/>
                <a:tc vMerge="1"/>
                <a:tc vMerge="1"/>
                <a:tc vMerge="1"/>
              </a:tr>
              <a:tr h="1307200">
                <a:tc vMerge="1"/>
                <a:tc vMerge="1"/>
                <a:tc vMerge="1"/>
                <a:tc vMerge="1"/>
                <a:tc vMerge="1"/>
                <a:tc vMerge="1"/>
                <a:tc vMerge="1"/>
                <a:tc vMerge="1"/>
                <a:tc vMerge="1"/>
                <a:tc vMerge="1"/>
                <a:tc vMerge="1"/>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9">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533" name="Google Shape;1533;p108"/>
          <p:cNvSpPr txBox="1"/>
          <p:nvPr/>
        </p:nvSpPr>
        <p:spPr>
          <a:xfrm>
            <a:off x="248225" y="751350"/>
            <a:ext cx="19377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534" name="Google Shape;1534;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Grids</a:t>
            </a:r>
            <a:endParaRPr/>
          </a:p>
        </p:txBody>
      </p:sp>
      <p:sp>
        <p:nvSpPr>
          <p:cNvPr id="1540" name="Google Shape;1540;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pic>
        <p:nvPicPr>
          <p:cNvPr id="1545" name="Google Shape;1545;p110"/>
          <p:cNvPicPr preferRelativeResize="0"/>
          <p:nvPr/>
        </p:nvPicPr>
        <p:blipFill rotWithShape="1">
          <a:blip r:embed="rId3">
            <a:alphaModFix/>
          </a:blip>
          <a:srcRect b="0" l="0" r="0" t="0"/>
          <a:stretch/>
        </p:blipFill>
        <p:spPr>
          <a:xfrm>
            <a:off x="1360155" y="1084598"/>
            <a:ext cx="6423699" cy="3770977"/>
          </a:xfrm>
          <a:prstGeom prst="rect">
            <a:avLst/>
          </a:prstGeom>
          <a:noFill/>
          <a:ln>
            <a:noFill/>
          </a:ln>
        </p:spPr>
      </p:pic>
      <p:sp>
        <p:nvSpPr>
          <p:cNvPr id="1546" name="Google Shape;1546;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547" name="Google Shape;1547;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548" name="Google Shape;1548;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pic>
        <p:nvPicPr>
          <p:cNvPr id="1078" name="Google Shape;1078;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079" name="Google Shape;1079;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id="1553" name="Google Shape;1553;p111"/>
          <p:cNvPicPr preferRelativeResize="0"/>
          <p:nvPr/>
        </p:nvPicPr>
        <p:blipFill rotWithShape="1">
          <a:blip r:embed="rId3">
            <a:alphaModFix/>
          </a:blip>
          <a:srcRect b="0" l="0" r="0" t="0"/>
          <a:stretch/>
        </p:blipFill>
        <p:spPr>
          <a:xfrm>
            <a:off x="1682250" y="1199388"/>
            <a:ext cx="5779500" cy="1321950"/>
          </a:xfrm>
          <a:prstGeom prst="rect">
            <a:avLst/>
          </a:prstGeom>
          <a:noFill/>
          <a:ln>
            <a:noFill/>
          </a:ln>
        </p:spPr>
      </p:pic>
      <p:sp>
        <p:nvSpPr>
          <p:cNvPr id="1554" name="Google Shape;1554;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555" name="Google Shape;1555;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556" name="Google Shape;1556;p111"/>
          <p:cNvPicPr preferRelativeResize="0"/>
          <p:nvPr/>
        </p:nvPicPr>
        <p:blipFill rotWithShape="1">
          <a:blip r:embed="rId4">
            <a:alphaModFix/>
          </a:blip>
          <a:srcRect b="0" l="0" r="0" t="0"/>
          <a:stretch/>
        </p:blipFill>
        <p:spPr>
          <a:xfrm>
            <a:off x="2362900" y="2368950"/>
            <a:ext cx="3917849" cy="2299951"/>
          </a:xfrm>
          <a:prstGeom prst="rect">
            <a:avLst/>
          </a:prstGeom>
          <a:noFill/>
          <a:ln>
            <a:noFill/>
          </a:ln>
        </p:spPr>
      </p:pic>
      <p:sp>
        <p:nvSpPr>
          <p:cNvPr id="1557" name="Google Shape;1557;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pic>
        <p:nvPicPr>
          <p:cNvPr id="1562" name="Google Shape;1562;p112"/>
          <p:cNvPicPr preferRelativeResize="0"/>
          <p:nvPr/>
        </p:nvPicPr>
        <p:blipFill rotWithShape="1">
          <a:blip r:embed="rId3">
            <a:alphaModFix/>
          </a:blip>
          <a:srcRect b="0" l="0" r="0" t="0"/>
          <a:stretch/>
        </p:blipFill>
        <p:spPr>
          <a:xfrm>
            <a:off x="1213501" y="1806900"/>
            <a:ext cx="6717000" cy="1204372"/>
          </a:xfrm>
          <a:prstGeom prst="rect">
            <a:avLst/>
          </a:prstGeom>
          <a:noFill/>
          <a:ln>
            <a:noFill/>
          </a:ln>
        </p:spPr>
      </p:pic>
      <p:sp>
        <p:nvSpPr>
          <p:cNvPr id="1563" name="Google Shape;1563;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Containers</a:t>
            </a:r>
            <a:endParaRPr/>
          </a:p>
        </p:txBody>
      </p:sp>
      <p:sp>
        <p:nvSpPr>
          <p:cNvPr id="1564" name="Google Shape;1564;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i="1" lang="en"/>
              <a:t>container</a:t>
            </a:r>
            <a:r>
              <a:rPr lang="en"/>
              <a:t> is the box the entire grid sits inside.</a:t>
            </a:r>
            <a:endParaRPr/>
          </a:p>
        </p:txBody>
      </p:sp>
      <p:sp>
        <p:nvSpPr>
          <p:cNvPr id="1565" name="Google Shape;1565;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pic>
        <p:nvPicPr>
          <p:cNvPr id="1570" name="Google Shape;1570;p113"/>
          <p:cNvPicPr preferRelativeResize="0"/>
          <p:nvPr/>
        </p:nvPicPr>
        <p:blipFill rotWithShape="1">
          <a:blip r:embed="rId3">
            <a:alphaModFix/>
          </a:blip>
          <a:srcRect b="0" l="0" r="0" t="0"/>
          <a:stretch/>
        </p:blipFill>
        <p:spPr>
          <a:xfrm>
            <a:off x="1540450" y="1518750"/>
            <a:ext cx="5925808" cy="2868007"/>
          </a:xfrm>
          <a:prstGeom prst="rect">
            <a:avLst/>
          </a:prstGeom>
          <a:noFill/>
          <a:ln>
            <a:noFill/>
          </a:ln>
        </p:spPr>
      </p:pic>
      <p:sp>
        <p:nvSpPr>
          <p:cNvPr id="1571" name="Google Shape;1571;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Rows</a:t>
            </a:r>
            <a:endParaRPr/>
          </a:p>
        </p:txBody>
      </p:sp>
      <p:sp>
        <p:nvSpPr>
          <p:cNvPr id="1572" name="Google Shape;1572;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R</a:t>
            </a:r>
            <a:r>
              <a:rPr i="1" lang="en"/>
              <a:t>ows</a:t>
            </a:r>
            <a:r>
              <a:rPr lang="en"/>
              <a:t> are the rows we talked about earlier.</a:t>
            </a:r>
            <a:endParaRPr/>
          </a:p>
        </p:txBody>
      </p:sp>
      <p:sp>
        <p:nvSpPr>
          <p:cNvPr id="1573" name="Google Shape;1573;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pic>
        <p:nvPicPr>
          <p:cNvPr id="1578" name="Google Shape;1578;p114"/>
          <p:cNvPicPr preferRelativeResize="0"/>
          <p:nvPr/>
        </p:nvPicPr>
        <p:blipFill rotWithShape="1">
          <a:blip r:embed="rId3">
            <a:alphaModFix/>
          </a:blip>
          <a:srcRect b="0" l="0" r="0" t="0"/>
          <a:stretch/>
        </p:blipFill>
        <p:spPr>
          <a:xfrm>
            <a:off x="2433425" y="1914969"/>
            <a:ext cx="4229100" cy="2901919"/>
          </a:xfrm>
          <a:prstGeom prst="rect">
            <a:avLst/>
          </a:prstGeom>
          <a:noFill/>
          <a:ln>
            <a:noFill/>
          </a:ln>
        </p:spPr>
      </p:pic>
      <p:sp>
        <p:nvSpPr>
          <p:cNvPr id="1579" name="Google Shape;1579;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sp>
        <p:nvSpPr>
          <p:cNvPr id="1580" name="Google Shape;1580;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i="1" lang="en"/>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Col</a:t>
            </a:r>
            <a:r>
              <a:rPr lang="en"/>
              <a:t>: </a:t>
            </a:r>
            <a:r>
              <a:rPr lang="en"/>
              <a:t>column</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sz</a:t>
            </a:r>
            <a:r>
              <a:rPr lang="en"/>
              <a:t>:</a:t>
            </a:r>
            <a:r>
              <a:rPr b="1" lang="en"/>
              <a:t> </a:t>
            </a:r>
            <a:r>
              <a:rPr lang="en"/>
              <a:t>viewing size (in this case, medium)</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a:t>
            </a:r>
            <a:r>
              <a:rPr lang="en"/>
              <a:t>: number of “columns taken” out of 12 (in this case, 4 out of 12)</a:t>
            </a:r>
            <a:endParaRPr/>
          </a:p>
          <a:p>
            <a:pPr indent="0" lvl="0" marL="0" rtl="0" algn="l">
              <a:spcBef>
                <a:spcPts val="0"/>
              </a:spcBef>
              <a:spcAft>
                <a:spcPts val="0"/>
              </a:spcAft>
              <a:buNone/>
            </a:pPr>
            <a:r>
              <a:t/>
            </a:r>
            <a:endParaRPr/>
          </a:p>
        </p:txBody>
      </p:sp>
      <p:sp>
        <p:nvSpPr>
          <p:cNvPr id="1581" name="Google Shape;1581;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1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Coding Grids</a:t>
            </a:r>
            <a:endParaRPr/>
          </a:p>
        </p:txBody>
      </p:sp>
      <p:sp>
        <p:nvSpPr>
          <p:cNvPr id="1587" name="Google Shape;1587;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1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593" name="Google Shape;1593;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594" name="Google Shape;1594;p11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00" name="Google Shape;1600;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601" name="Google Shape;1601;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indent="0" lvl="0" marL="0" rtl="0" algn="l">
              <a:spcBef>
                <a:spcPts val="0"/>
              </a:spcBef>
              <a:spcAft>
                <a:spcPts val="0"/>
              </a:spcAft>
              <a:buNone/>
            </a:pPr>
            <a:r>
              <a:t/>
            </a:r>
            <a:endParaRPr/>
          </a:p>
        </p:txBody>
      </p:sp>
      <p:sp>
        <p:nvSpPr>
          <p:cNvPr id="1602" name="Google Shape;1602;p11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solidFill>
                  <a:schemeClr val="dk1"/>
                </a:solidFill>
              </a:rPr>
              <a:t>Suggested Time: 20 minutes</a:t>
            </a:r>
            <a:endParaRPr/>
          </a:p>
        </p:txBody>
      </p:sp>
      <p:sp>
        <p:nvSpPr>
          <p:cNvPr id="1603" name="Google Shape;1603;p11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4" name="Google Shape;1604;p117"/>
          <p:cNvGrpSpPr/>
          <p:nvPr/>
        </p:nvGrpSpPr>
        <p:grpSpPr>
          <a:xfrm>
            <a:off x="457200" y="1237825"/>
            <a:ext cx="776900" cy="486300"/>
            <a:chOff x="457200" y="1466425"/>
            <a:chExt cx="776900" cy="486300"/>
          </a:xfrm>
        </p:grpSpPr>
        <p:sp>
          <p:nvSpPr>
            <p:cNvPr id="1605" name="Google Shape;1605;p117"/>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606" name="Google Shape;1606;p117"/>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117"/>
          <p:cNvSpPr txBox="1"/>
          <p:nvPr>
            <p:ph idx="1" type="subTitle"/>
          </p:nvPr>
        </p:nvSpPr>
        <p:spPr>
          <a:xfrm>
            <a:off x="12450" y="127465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Before you start coding, s</a:t>
            </a:r>
            <a:r>
              <a:rPr lang="en">
                <a:solidFill>
                  <a:schemeClr val="dk1"/>
                </a:solidFill>
              </a:rPr>
              <a:t>pend</a:t>
            </a:r>
            <a:r>
              <a:rPr lang="en">
                <a:solidFill>
                  <a:schemeClr val="dk1"/>
                </a:solidFill>
              </a:rPr>
              <a:t> some time drawing the grid layout.</a:t>
            </a:r>
            <a:endParaRPr/>
          </a:p>
        </p:txBody>
      </p:sp>
      <p:sp>
        <p:nvSpPr>
          <p:cNvPr id="1608" name="Google Shape;1608;p11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9" name="Google Shape;1609;p117"/>
          <p:cNvGrpSpPr/>
          <p:nvPr/>
        </p:nvGrpSpPr>
        <p:grpSpPr>
          <a:xfrm>
            <a:off x="457200" y="1828900"/>
            <a:ext cx="776900" cy="486300"/>
            <a:chOff x="457200" y="1466425"/>
            <a:chExt cx="776900" cy="486300"/>
          </a:xfrm>
        </p:grpSpPr>
        <p:sp>
          <p:nvSpPr>
            <p:cNvPr id="1610" name="Google Shape;1610;p117"/>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611" name="Google Shape;1611;p117"/>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2" name="Google Shape;1612;p11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3" name="Google Shape;1613;p117"/>
          <p:cNvGrpSpPr/>
          <p:nvPr/>
        </p:nvGrpSpPr>
        <p:grpSpPr>
          <a:xfrm>
            <a:off x="457200" y="2419975"/>
            <a:ext cx="776900" cy="486300"/>
            <a:chOff x="457200" y="1466425"/>
            <a:chExt cx="776900" cy="486300"/>
          </a:xfrm>
        </p:grpSpPr>
        <p:sp>
          <p:nvSpPr>
            <p:cNvPr id="1614" name="Google Shape;1614;p117"/>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15" name="Google Shape;1615;p117"/>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6" name="Google Shape;1616;p11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7" name="Google Shape;1617;p117"/>
          <p:cNvGrpSpPr/>
          <p:nvPr/>
        </p:nvGrpSpPr>
        <p:grpSpPr>
          <a:xfrm>
            <a:off x="457200" y="3011050"/>
            <a:ext cx="776900" cy="486300"/>
            <a:chOff x="457200" y="1466425"/>
            <a:chExt cx="776900" cy="486300"/>
          </a:xfrm>
        </p:grpSpPr>
        <p:sp>
          <p:nvSpPr>
            <p:cNvPr id="1618" name="Google Shape;1618;p117"/>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19" name="Google Shape;1619;p117"/>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11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117"/>
          <p:cNvGrpSpPr/>
          <p:nvPr/>
        </p:nvGrpSpPr>
        <p:grpSpPr>
          <a:xfrm>
            <a:off x="457200" y="3602137"/>
            <a:ext cx="776900" cy="486300"/>
            <a:chOff x="457200" y="1466425"/>
            <a:chExt cx="776900" cy="486300"/>
          </a:xfrm>
        </p:grpSpPr>
        <p:sp>
          <p:nvSpPr>
            <p:cNvPr id="1622" name="Google Shape;1622;p117"/>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623" name="Google Shape;1623;p117"/>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4" name="Google Shape;1624;p117"/>
          <p:cNvSpPr txBox="1"/>
          <p:nvPr>
            <p:ph idx="2" type="subTitle"/>
          </p:nvPr>
        </p:nvSpPr>
        <p:spPr>
          <a:xfrm>
            <a:off x="12300" y="1858825"/>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Count the number of rows and columns.</a:t>
            </a:r>
            <a:endParaRPr/>
          </a:p>
        </p:txBody>
      </p:sp>
      <p:sp>
        <p:nvSpPr>
          <p:cNvPr id="1625" name="Google Shape;1625;p117"/>
          <p:cNvSpPr txBox="1"/>
          <p:nvPr>
            <p:ph idx="3" type="subTitle"/>
          </p:nvPr>
        </p:nvSpPr>
        <p:spPr>
          <a:xfrm>
            <a:off x="-12350" y="24399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Use the Bootstrap grid syntax to code it out.</a:t>
            </a:r>
            <a:endParaRPr/>
          </a:p>
        </p:txBody>
      </p:sp>
      <p:sp>
        <p:nvSpPr>
          <p:cNvPr id="1626" name="Google Shape;1626;p117"/>
          <p:cNvSpPr txBox="1"/>
          <p:nvPr>
            <p:ph idx="4"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Share a screenshot of your page with the class when you are done.</a:t>
            </a:r>
            <a:endParaRPr/>
          </a:p>
        </p:txBody>
      </p:sp>
      <p:sp>
        <p:nvSpPr>
          <p:cNvPr id="1627" name="Google Shape;1627;p117"/>
          <p:cNvSpPr txBox="1"/>
          <p:nvPr>
            <p:ph idx="5" type="subTitle"/>
          </p:nvPr>
        </p:nvSpPr>
        <p:spPr>
          <a:xfrm>
            <a:off x="12525" y="362210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You can use the Ipsum </a:t>
            </a:r>
            <a:r>
              <a:rPr lang="en">
                <a:solidFill>
                  <a:schemeClr val="dk1"/>
                </a:solidFill>
              </a:rPr>
              <a:t>Generator</a:t>
            </a:r>
            <a:r>
              <a:rPr lang="en">
                <a:solidFill>
                  <a:schemeClr val="dk1"/>
                </a:solidFill>
              </a:rPr>
              <a:t> (</a:t>
            </a:r>
            <a:r>
              <a:rPr lang="en" u="sng">
                <a:solidFill>
                  <a:schemeClr val="hlink"/>
                </a:solidFill>
                <a:hlinkClick r:id="rId3"/>
              </a:rPr>
              <a:t>www.lipsum.com/)</a:t>
            </a:r>
            <a:r>
              <a:rPr lang="en">
                <a:solidFill>
                  <a:schemeClr val="dk1"/>
                </a:solidFill>
              </a:rPr>
              <a:t> to generate content for your page.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pic>
        <p:nvPicPr>
          <p:cNvPr id="1632" name="Google Shape;1632;p118"/>
          <p:cNvPicPr preferRelativeResize="0"/>
          <p:nvPr/>
        </p:nvPicPr>
        <p:blipFill rotWithShape="1">
          <a:blip r:embed="rId3">
            <a:alphaModFix/>
          </a:blip>
          <a:srcRect b="0" l="0" r="0" t="0"/>
          <a:stretch/>
        </p:blipFill>
        <p:spPr>
          <a:xfrm>
            <a:off x="355939" y="1183053"/>
            <a:ext cx="6624995" cy="2934636"/>
          </a:xfrm>
          <a:prstGeom prst="rect">
            <a:avLst/>
          </a:prstGeom>
          <a:noFill/>
          <a:ln>
            <a:noFill/>
          </a:ln>
        </p:spPr>
      </p:pic>
      <p:sp>
        <p:nvSpPr>
          <p:cNvPr id="1633" name="Google Shape;1633;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a:t>
            </a:r>
            <a:endParaRPr/>
          </a:p>
        </p:txBody>
      </p:sp>
      <p:sp>
        <p:nvSpPr>
          <p:cNvPr id="1634" name="Google Shape;1634;p11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indent="0" lvl="0" marL="0" rtl="0" algn="r">
              <a:spcBef>
                <a:spcPts val="0"/>
              </a:spcBef>
              <a:spcAft>
                <a:spcPts val="0"/>
              </a:spcAft>
              <a:buNone/>
            </a:pPr>
            <a:r>
              <a:t/>
            </a:r>
            <a:endParaRPr/>
          </a:p>
        </p:txBody>
      </p:sp>
      <p:sp>
        <p:nvSpPr>
          <p:cNvPr id="1635" name="Google Shape;1635;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1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Bootstrap Layouts</a:t>
            </a:r>
            <a:endParaRPr/>
          </a:p>
        </p:txBody>
      </p:sp>
      <p:sp>
        <p:nvSpPr>
          <p:cNvPr id="1641" name="Google Shape;164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47" name="Google Shape;1647;p120"/>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1648" name="Google Shape;1648;p120"/>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Challenge:</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
        <p:nvSpPr>
          <p:cNvPr id="1086" name="Google Shape;1086;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7" name="Google Shape;1087;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54" name="Google Shape;1654;p121"/>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655" name="Google Shape;1655;p121"/>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rPr>
              <a:t>Be sure to include the following elements:</a:t>
            </a:r>
            <a:endParaRPr b="1">
              <a:solidFill>
                <a:schemeClr val="dk1"/>
              </a:solidFill>
            </a:endParaRPr>
          </a:p>
          <a:p>
            <a:pPr indent="0" lvl="0" marL="0" rtl="0" algn="l">
              <a:spcBef>
                <a:spcPts val="0"/>
              </a:spcBef>
              <a:spcAft>
                <a:spcPts val="0"/>
              </a:spcAft>
              <a:buNone/>
            </a:pPr>
            <a:r>
              <a:t/>
            </a:r>
            <a:endParaRPr/>
          </a:p>
        </p:txBody>
      </p:sp>
      <p:sp>
        <p:nvSpPr>
          <p:cNvPr id="1656" name="Google Shape;1656;p121"/>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sp>
        <p:nvSpPr>
          <p:cNvPr id="1657" name="Google Shape;1657;p121"/>
          <p:cNvSpPr/>
          <p:nvPr/>
        </p:nvSpPr>
        <p:spPr>
          <a:xfrm>
            <a:off x="1141275" y="154262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1"/>
          <p:cNvSpPr txBox="1"/>
          <p:nvPr>
            <p:ph idx="1" type="subTitle"/>
          </p:nvPr>
        </p:nvSpPr>
        <p:spPr>
          <a:xfrm>
            <a:off x="-12150" y="1579450"/>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Grid Layout </a:t>
            </a:r>
            <a:endParaRPr/>
          </a:p>
        </p:txBody>
      </p:sp>
      <p:sp>
        <p:nvSpPr>
          <p:cNvPr id="1659" name="Google Shape;1659;p121"/>
          <p:cNvSpPr/>
          <p:nvPr/>
        </p:nvSpPr>
        <p:spPr>
          <a:xfrm>
            <a:off x="1141350" y="213370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21"/>
          <p:cNvSpPr/>
          <p:nvPr/>
        </p:nvSpPr>
        <p:spPr>
          <a:xfrm>
            <a:off x="1141350" y="272477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21"/>
          <p:cNvSpPr/>
          <p:nvPr/>
        </p:nvSpPr>
        <p:spPr>
          <a:xfrm>
            <a:off x="1141350" y="33158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1"/>
          <p:cNvSpPr txBox="1"/>
          <p:nvPr>
            <p:ph idx="2" type="subTitle"/>
          </p:nvPr>
        </p:nvSpPr>
        <p:spPr>
          <a:xfrm>
            <a:off x="-12200" y="27447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Sidebar card</a:t>
            </a:r>
            <a:endParaRPr/>
          </a:p>
        </p:txBody>
      </p:sp>
      <p:sp>
        <p:nvSpPr>
          <p:cNvPr id="1663" name="Google Shape;1663;p121"/>
          <p:cNvSpPr txBox="1"/>
          <p:nvPr>
            <p:ph idx="3" type="subTitle"/>
          </p:nvPr>
        </p:nvSpPr>
        <p:spPr>
          <a:xfrm>
            <a:off x="-12250" y="3335825"/>
            <a:ext cx="65511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Thumbnail</a:t>
            </a:r>
            <a:endParaRPr/>
          </a:p>
        </p:txBody>
      </p:sp>
      <p:pic>
        <p:nvPicPr>
          <p:cNvPr id="1664" name="Google Shape;1664;p121"/>
          <p:cNvPicPr preferRelativeResize="0"/>
          <p:nvPr/>
        </p:nvPicPr>
        <p:blipFill rotWithShape="1">
          <a:blip r:embed="rId3">
            <a:alphaModFix/>
          </a:blip>
          <a:srcRect b="1830" l="0" r="0" t="1830"/>
          <a:stretch/>
        </p:blipFill>
        <p:spPr>
          <a:xfrm>
            <a:off x="429768" y="1566672"/>
            <a:ext cx="577804" cy="446400"/>
          </a:xfrm>
          <a:prstGeom prst="rect">
            <a:avLst/>
          </a:prstGeom>
          <a:noFill/>
          <a:ln>
            <a:noFill/>
          </a:ln>
        </p:spPr>
      </p:pic>
      <p:pic>
        <p:nvPicPr>
          <p:cNvPr id="1665" name="Google Shape;1665;p121"/>
          <p:cNvPicPr preferRelativeResize="0"/>
          <p:nvPr/>
        </p:nvPicPr>
        <p:blipFill rotWithShape="1">
          <a:blip r:embed="rId4">
            <a:alphaModFix/>
          </a:blip>
          <a:srcRect b="1820" l="0" r="0" t="1830"/>
          <a:stretch/>
        </p:blipFill>
        <p:spPr>
          <a:xfrm>
            <a:off x="429768" y="2153647"/>
            <a:ext cx="577804" cy="446400"/>
          </a:xfrm>
          <a:prstGeom prst="rect">
            <a:avLst/>
          </a:prstGeom>
          <a:noFill/>
          <a:ln>
            <a:noFill/>
          </a:ln>
        </p:spPr>
      </p:pic>
      <p:pic>
        <p:nvPicPr>
          <p:cNvPr id="1666" name="Google Shape;1666;p121"/>
          <p:cNvPicPr preferRelativeResize="0"/>
          <p:nvPr/>
        </p:nvPicPr>
        <p:blipFill rotWithShape="1">
          <a:blip r:embed="rId3">
            <a:alphaModFix/>
          </a:blip>
          <a:srcRect b="1830" l="0" r="0" t="1830"/>
          <a:stretch/>
        </p:blipFill>
        <p:spPr>
          <a:xfrm>
            <a:off x="429768" y="2744722"/>
            <a:ext cx="577804" cy="446400"/>
          </a:xfrm>
          <a:prstGeom prst="rect">
            <a:avLst/>
          </a:prstGeom>
          <a:noFill/>
          <a:ln>
            <a:noFill/>
          </a:ln>
        </p:spPr>
      </p:pic>
      <p:pic>
        <p:nvPicPr>
          <p:cNvPr id="1667" name="Google Shape;1667;p121"/>
          <p:cNvPicPr preferRelativeResize="0"/>
          <p:nvPr/>
        </p:nvPicPr>
        <p:blipFill rotWithShape="1">
          <a:blip r:embed="rId5">
            <a:alphaModFix/>
          </a:blip>
          <a:srcRect b="1820" l="0" r="0" t="1830"/>
          <a:stretch/>
        </p:blipFill>
        <p:spPr>
          <a:xfrm>
            <a:off x="429768" y="3345785"/>
            <a:ext cx="577804" cy="446400"/>
          </a:xfrm>
          <a:prstGeom prst="rect">
            <a:avLst/>
          </a:prstGeom>
          <a:noFill/>
          <a:ln>
            <a:noFill/>
          </a:ln>
        </p:spPr>
      </p:pic>
      <p:sp>
        <p:nvSpPr>
          <p:cNvPr id="1668" name="Google Shape;1668;p121"/>
          <p:cNvSpPr txBox="1"/>
          <p:nvPr>
            <p:ph idx="4" type="subTitle"/>
          </p:nvPr>
        </p:nvSpPr>
        <p:spPr>
          <a:xfrm>
            <a:off x="-12050" y="2163625"/>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Navbar</a:t>
            </a:r>
            <a:endParaRPr/>
          </a:p>
        </p:txBody>
      </p:sp>
      <p:sp>
        <p:nvSpPr>
          <p:cNvPr id="1669" name="Google Shape;1669;p121"/>
          <p:cNvSpPr/>
          <p:nvPr/>
        </p:nvSpPr>
        <p:spPr>
          <a:xfrm>
            <a:off x="1141450" y="39025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1"/>
          <p:cNvSpPr txBox="1"/>
          <p:nvPr>
            <p:ph idx="5" type="subTitle"/>
          </p:nvPr>
        </p:nvSpPr>
        <p:spPr>
          <a:xfrm>
            <a:off x="-12150" y="39225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Additional details will be sent to you via Slack. </a:t>
            </a:r>
            <a:endParaRPr/>
          </a:p>
        </p:txBody>
      </p:sp>
      <p:pic>
        <p:nvPicPr>
          <p:cNvPr id="1671" name="Google Shape;1671;p121"/>
          <p:cNvPicPr preferRelativeResize="0"/>
          <p:nvPr/>
        </p:nvPicPr>
        <p:blipFill rotWithShape="1">
          <a:blip r:embed="rId6">
            <a:alphaModFix/>
          </a:blip>
          <a:srcRect b="238" l="0" r="0" t="228"/>
          <a:stretch/>
        </p:blipFill>
        <p:spPr>
          <a:xfrm>
            <a:off x="429868" y="3932485"/>
            <a:ext cx="577805" cy="446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77" name="Google Shape;1677;p122"/>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678" name="Google Shape;1678;p122"/>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pic>
        <p:nvPicPr>
          <p:cNvPr id="1679" name="Google Shape;1679;p122"/>
          <p:cNvPicPr preferRelativeResize="0"/>
          <p:nvPr/>
        </p:nvPicPr>
        <p:blipFill>
          <a:blip r:embed="rId3">
            <a:alphaModFix/>
          </a:blip>
          <a:stretch>
            <a:fillRect/>
          </a:stretch>
        </p:blipFill>
        <p:spPr>
          <a:xfrm>
            <a:off x="152400" y="1468990"/>
            <a:ext cx="8839199" cy="2292336"/>
          </a:xfrm>
          <a:prstGeom prst="rect">
            <a:avLst/>
          </a:prstGeom>
          <a:noFill/>
          <a:ln>
            <a:noFill/>
          </a:ln>
        </p:spPr>
      </p:pic>
      <p:sp>
        <p:nvSpPr>
          <p:cNvPr id="1680" name="Google Shape;1680;p122"/>
          <p:cNvSpPr txBox="1"/>
          <p:nvPr/>
        </p:nvSpPr>
        <p:spPr>
          <a:xfrm>
            <a:off x="152400" y="1041350"/>
            <a:ext cx="32343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indent="0" lvl="0" marL="0" rtl="0" algn="l">
              <a:spcBef>
                <a:spcPts val="0"/>
              </a:spcBef>
              <a:spcAft>
                <a:spcPts val="0"/>
              </a:spcAft>
              <a:buNone/>
            </a:pPr>
            <a:r>
              <a:t/>
            </a:r>
            <a:endParaRPr/>
          </a:p>
        </p:txBody>
      </p:sp>
      <p:sp>
        <p:nvSpPr>
          <p:cNvPr id="1686" name="Google Shape;1686;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87" name="Google Shape;1687;p12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reverse the order (i.</a:t>
            </a:r>
            <a:r>
              <a:rPr b="1" lang="en" sz="1200">
                <a:solidFill>
                  <a:schemeClr val="dk1"/>
                </a:solidFill>
              </a:rPr>
              <a:t>e</a:t>
            </a:r>
            <a:r>
              <a:rPr b="1" lang="en" sz="1200">
                <a:solidFill>
                  <a:schemeClr val="dk1"/>
                </a:solidFill>
              </a:rPr>
              <a:t>.,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688" name="Google Shape;1688;p12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avoid having a container? </a:t>
            </a:r>
            <a:r>
              <a:rPr lang="en" sz="1200">
                <a:solidFill>
                  <a:schemeClr val="dk1"/>
                </a:solidFill>
              </a:rPr>
              <a:t>You could, but it will mess things up. Just throw in a container. So, no.</a:t>
            </a:r>
            <a:endParaRPr/>
          </a:p>
        </p:txBody>
      </p:sp>
      <p:sp>
        <p:nvSpPr>
          <p:cNvPr id="1689" name="Google Shape;1689;p12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I have more than 12 columns? </a:t>
            </a:r>
            <a:r>
              <a:rPr lang="en" sz="1200">
                <a:solidFill>
                  <a:schemeClr val="dk1"/>
                </a:solidFill>
              </a:rPr>
              <a:t>Your bootstrap grid won’t behave as expected. Don’t go past 12.</a:t>
            </a:r>
            <a:endParaRPr/>
          </a:p>
        </p:txBody>
      </p:sp>
      <p:sp>
        <p:nvSpPr>
          <p:cNvPr id="1690" name="Google Shape;1690;p12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2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Responsiveness</a:t>
            </a:r>
            <a:endParaRPr/>
          </a:p>
        </p:txBody>
      </p:sp>
      <p:sp>
        <p:nvSpPr>
          <p:cNvPr id="1696" name="Google Shape;1696;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Media Queries</a:t>
            </a:r>
            <a:endParaRPr/>
          </a:p>
        </p:txBody>
      </p:sp>
      <p:sp>
        <p:nvSpPr>
          <p:cNvPr id="1702" name="Google Shape;1702;p125"/>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Media queries</a:t>
            </a:r>
            <a:r>
              <a:rPr lang="en"/>
              <a:t> define how CSS styles are applied in relation to the characteristics of the device viewport.</a:t>
            </a:r>
            <a:endParaRPr/>
          </a:p>
        </p:txBody>
      </p:sp>
      <p:sp>
        <p:nvSpPr>
          <p:cNvPr id="1703" name="Google Shape;1703;p125"/>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Through media queries, we can change the way a webpage is displayed based on width, height, orientation, and even media type (screen, paper, braille, etc.). </a:t>
            </a:r>
            <a:endParaRPr/>
          </a:p>
        </p:txBody>
      </p:sp>
      <p:sp>
        <p:nvSpPr>
          <p:cNvPr id="1704" name="Google Shape;1704;p125"/>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Bootstrap uses media queries extensively to help you create mobile-responsive websites. </a:t>
            </a:r>
            <a:endParaRPr/>
          </a:p>
        </p:txBody>
      </p:sp>
      <p:sp>
        <p:nvSpPr>
          <p:cNvPr id="1705" name="Google Shape;1705;p125"/>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But remember! Media queries must be declared last.</a:t>
            </a:r>
            <a:endParaRPr/>
          </a:p>
        </p:txBody>
      </p:sp>
      <p:sp>
        <p:nvSpPr>
          <p:cNvPr id="1706" name="Google Shape;1706;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2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Media Queries</a:t>
            </a:r>
            <a:endParaRPr/>
          </a:p>
        </p:txBody>
      </p:sp>
      <p:sp>
        <p:nvSpPr>
          <p:cNvPr id="1712" name="Google Shape;1712;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27"/>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(Follow the steps sent to you via Slack)</a:t>
            </a:r>
            <a:endParaRPr sz="1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718" name="Google Shape;1718;p12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719" name="Google Shape;1719;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pic>
        <p:nvPicPr>
          <p:cNvPr id="1725" name="Google Shape;1725;p128"/>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726" name="Google Shape;1726;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2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733" name="Google Shape;1733;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a:t>
            </a:r>
            <a:r>
              <a:rPr lang="en"/>
              <a:t>Objectives</a:t>
            </a:r>
            <a:endParaRPr/>
          </a:p>
        </p:txBody>
      </p:sp>
      <p:sp>
        <p:nvSpPr>
          <p:cNvPr id="1093" name="Google Shape;1093;p6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 name="Google Shape;1094;p68"/>
          <p:cNvGrpSpPr/>
          <p:nvPr/>
        </p:nvGrpSpPr>
        <p:grpSpPr>
          <a:xfrm>
            <a:off x="457200" y="1378813"/>
            <a:ext cx="776889" cy="621300"/>
            <a:chOff x="457200" y="1378813"/>
            <a:chExt cx="776889" cy="621300"/>
          </a:xfrm>
        </p:grpSpPr>
        <p:sp>
          <p:nvSpPr>
            <p:cNvPr id="1095" name="Google Shape;1095;p6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6" name="Google Shape;1096;p6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8"/>
          <p:cNvGrpSpPr/>
          <p:nvPr/>
        </p:nvGrpSpPr>
        <p:grpSpPr>
          <a:xfrm>
            <a:off x="457200" y="2228725"/>
            <a:ext cx="776889" cy="621300"/>
            <a:chOff x="457200" y="1378813"/>
            <a:chExt cx="776889" cy="621300"/>
          </a:xfrm>
        </p:grpSpPr>
        <p:sp>
          <p:nvSpPr>
            <p:cNvPr id="1098" name="Google Shape;1098;p6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99" name="Google Shape;1099;p6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8"/>
          <p:cNvSpPr txBox="1"/>
          <p:nvPr>
            <p:ph idx="1"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use the </a:t>
            </a:r>
            <a:r>
              <a:rPr b="1" lang="en"/>
              <a:t>Bootstrap CSS Framework</a:t>
            </a:r>
            <a:r>
              <a:rPr lang="en"/>
              <a:t> to create layouts.</a:t>
            </a:r>
            <a:endParaRPr/>
          </a:p>
        </p:txBody>
      </p:sp>
      <p:sp>
        <p:nvSpPr>
          <p:cNvPr id="1101" name="Google Shape;1101;p6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8"/>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a:t>
            </a:r>
            <a:r>
              <a:rPr b="1" lang="en"/>
              <a:t>media queries</a:t>
            </a:r>
            <a:r>
              <a:rPr lang="en"/>
              <a:t> for mobile responsive websites.</a:t>
            </a:r>
            <a:endParaRPr/>
          </a:p>
        </p:txBody>
      </p:sp>
      <p:sp>
        <p:nvSpPr>
          <p:cNvPr id="1103" name="Google Shape;1103;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6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Recap</a:t>
            </a:r>
            <a:endParaRPr/>
          </a:p>
        </p:txBody>
      </p:sp>
      <p:sp>
        <p:nvSpPr>
          <p:cNvPr id="1110" name="Google Shape;1110;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Predefined CSS Class (e.g., “Jumbotron”)</a:t>
            </a:r>
            <a:endParaRPr/>
          </a:p>
          <a:p>
            <a:pPr indent="0" lvl="0" marL="0" rtl="0" algn="l">
              <a:spcBef>
                <a:spcPts val="0"/>
              </a:spcBef>
              <a:spcAft>
                <a:spcPts val="0"/>
              </a:spcAft>
              <a:buNone/>
            </a:pPr>
            <a:r>
              <a:t/>
            </a:r>
            <a:endParaRPr/>
          </a:p>
        </p:txBody>
      </p:sp>
      <p:pic>
        <p:nvPicPr>
          <p:cNvPr id="1117" name="Google Shape;1117;p70"/>
          <p:cNvPicPr preferRelativeResize="0"/>
          <p:nvPr/>
        </p:nvPicPr>
        <p:blipFill rotWithShape="1">
          <a:blip r:embed="rId3">
            <a:alphaModFix/>
          </a:blip>
          <a:srcRect b="0" l="0" r="0" t="0"/>
          <a:stretch/>
        </p:blipFill>
        <p:spPr>
          <a:xfrm>
            <a:off x="461729" y="1114116"/>
            <a:ext cx="6857999" cy="1702191"/>
          </a:xfrm>
          <a:prstGeom prst="rect">
            <a:avLst/>
          </a:prstGeom>
          <a:noFill/>
          <a:ln>
            <a:noFill/>
          </a:ln>
        </p:spPr>
      </p:pic>
      <p:pic>
        <p:nvPicPr>
          <p:cNvPr id="1118" name="Google Shape;1118;p70"/>
          <p:cNvPicPr preferRelativeResize="0"/>
          <p:nvPr/>
        </p:nvPicPr>
        <p:blipFill rotWithShape="1">
          <a:blip r:embed="rId4">
            <a:alphaModFix/>
          </a:blip>
          <a:srcRect b="0" l="0" r="0" t="0"/>
          <a:stretch/>
        </p:blipFill>
        <p:spPr>
          <a:xfrm>
            <a:off x="457325" y="3305978"/>
            <a:ext cx="6866805" cy="1407436"/>
          </a:xfrm>
          <a:prstGeom prst="rect">
            <a:avLst/>
          </a:prstGeom>
          <a:noFill/>
          <a:ln>
            <a:noFill/>
          </a:ln>
        </p:spPr>
      </p:pic>
      <p:sp>
        <p:nvSpPr>
          <p:cNvPr id="1119" name="Google Shape;111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20" name="Google Shape;1120;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